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2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theme/themeOverride3.xml" ContentType="application/vnd.openxmlformats-officedocument.themeOverride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3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3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.xml" ContentType="application/vnd.openxmlformats-officedocument.drawingml.chartshapes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theme/themeOverride4.xml" ContentType="application/vnd.openxmlformats-officedocument.themeOverr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4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4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4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2.xml" ContentType="application/vnd.openxmlformats-officedocument.drawingml.chartshapes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61" r:id="rId5"/>
    <p:sldId id="307" r:id="rId6"/>
    <p:sldId id="332" r:id="rId7"/>
    <p:sldId id="333" r:id="rId8"/>
    <p:sldId id="366" r:id="rId9"/>
    <p:sldId id="325" r:id="rId10"/>
    <p:sldId id="326" r:id="rId11"/>
    <p:sldId id="335" r:id="rId12"/>
    <p:sldId id="353" r:id="rId13"/>
    <p:sldId id="331" r:id="rId14"/>
    <p:sldId id="354" r:id="rId15"/>
    <p:sldId id="356" r:id="rId16"/>
    <p:sldId id="357" r:id="rId17"/>
    <p:sldId id="372" r:id="rId18"/>
    <p:sldId id="347" r:id="rId19"/>
    <p:sldId id="349" r:id="rId20"/>
    <p:sldId id="350" r:id="rId21"/>
    <p:sldId id="371" r:id="rId22"/>
    <p:sldId id="339" r:id="rId23"/>
    <p:sldId id="342" r:id="rId24"/>
    <p:sldId id="343" r:id="rId25"/>
    <p:sldId id="370" r:id="rId26"/>
    <p:sldId id="362" r:id="rId27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28" autoAdjust="0"/>
    <p:restoredTop sz="94660"/>
  </p:normalViewPr>
  <p:slideViewPr>
    <p:cSldViewPr snapToGrid="0">
      <p:cViewPr varScale="1">
        <p:scale>
          <a:sx n="41" d="100"/>
          <a:sy n="41" d="100"/>
        </p:scale>
        <p:origin x="9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9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8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29.xlsx"/><Relationship Id="rId1" Type="http://schemas.openxmlformats.org/officeDocument/2006/relationships/themeOverride" Target="../theme/themeOverride3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0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4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1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42.xlsx"/><Relationship Id="rId1" Type="http://schemas.openxmlformats.org/officeDocument/2006/relationships/themeOverride" Target="../theme/themeOverride4.xm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3.xlsx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7.xlsx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2.xm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2.xlsx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53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Fatturato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0964796067158266E-2"/>
          <c:y val="0.15983878083615616"/>
          <c:w val="0.84375403074615674"/>
          <c:h val="0.79798640554546063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CONSUNTIVI'!$B$11</c:f>
              <c:strCache>
                <c:ptCount val="1"/>
                <c:pt idx="0">
                  <c:v>fatturato totale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 2018</c:v>
                </c:pt>
                <c:pt idx="4">
                  <c:v>2° sem 2018</c:v>
                </c:pt>
                <c:pt idx="5">
                  <c:v>1° sem 2019</c:v>
                </c:pt>
                <c:pt idx="6">
                  <c:v>2° sem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CONSUNTIVI'!$C$11:$N$11</c:f>
              <c:numCache>
                <c:formatCode>0.0</c:formatCode>
                <c:ptCount val="12"/>
                <c:pt idx="0">
                  <c:v>1</c:v>
                </c:pt>
                <c:pt idx="1">
                  <c:v>6.2</c:v>
                </c:pt>
                <c:pt idx="2">
                  <c:v>9.8000000000000007</c:v>
                </c:pt>
                <c:pt idx="3">
                  <c:v>4.3</c:v>
                </c:pt>
                <c:pt idx="4">
                  <c:v>7</c:v>
                </c:pt>
                <c:pt idx="5">
                  <c:v>-1.7</c:v>
                </c:pt>
                <c:pt idx="6">
                  <c:v>-1.6</c:v>
                </c:pt>
                <c:pt idx="7">
                  <c:v>-16.2</c:v>
                </c:pt>
                <c:pt idx="8">
                  <c:v>-0.1</c:v>
                </c:pt>
                <c:pt idx="9">
                  <c:v>22.7</c:v>
                </c:pt>
                <c:pt idx="10">
                  <c:v>23.5</c:v>
                </c:pt>
                <c:pt idx="11">
                  <c:v>12.1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1B-4F70-AB51-17BFDFB7BDDE}"/>
            </c:ext>
          </c:extLst>
        </c:ser>
        <c:ser>
          <c:idx val="1"/>
          <c:order val="1"/>
          <c:tx>
            <c:strRef>
              <c:f>'CONFRONTI CONSUNTIVI'!$B$12</c:f>
              <c:strCache>
                <c:ptCount val="1"/>
                <c:pt idx="0">
                  <c:v>fatturato interno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 2018</c:v>
                </c:pt>
                <c:pt idx="4">
                  <c:v>2° sem 2018</c:v>
                </c:pt>
                <c:pt idx="5">
                  <c:v>1° sem 2019</c:v>
                </c:pt>
                <c:pt idx="6">
                  <c:v>2° sem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CONSUNTIVI'!$C$12:$N$12</c:f>
              <c:numCache>
                <c:formatCode>0.0</c:formatCode>
                <c:ptCount val="12"/>
                <c:pt idx="0">
                  <c:v>1.6</c:v>
                </c:pt>
                <c:pt idx="1">
                  <c:v>10.5</c:v>
                </c:pt>
                <c:pt idx="2">
                  <c:v>9.4</c:v>
                </c:pt>
                <c:pt idx="3">
                  <c:v>8.5</c:v>
                </c:pt>
                <c:pt idx="4">
                  <c:v>6.8</c:v>
                </c:pt>
                <c:pt idx="5">
                  <c:v>-4.5</c:v>
                </c:pt>
                <c:pt idx="6">
                  <c:v>1.2</c:v>
                </c:pt>
                <c:pt idx="7">
                  <c:v>-17.100000000000001</c:v>
                </c:pt>
                <c:pt idx="8">
                  <c:v>-0.5</c:v>
                </c:pt>
                <c:pt idx="9">
                  <c:v>19.7</c:v>
                </c:pt>
                <c:pt idx="10">
                  <c:v>30.2</c:v>
                </c:pt>
                <c:pt idx="11">
                  <c:v>10.7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1B-4F70-AB51-17BFDFB7BDDE}"/>
            </c:ext>
          </c:extLst>
        </c:ser>
        <c:ser>
          <c:idx val="2"/>
          <c:order val="2"/>
          <c:tx>
            <c:strRef>
              <c:f>'CONFRONTI CONSUNTIVI'!$B$13</c:f>
              <c:strCache>
                <c:ptCount val="1"/>
                <c:pt idx="0">
                  <c:v>fatturato estero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 2018</c:v>
                </c:pt>
                <c:pt idx="4">
                  <c:v>2° sem 2018</c:v>
                </c:pt>
                <c:pt idx="5">
                  <c:v>1° sem 2019</c:v>
                </c:pt>
                <c:pt idx="6">
                  <c:v>2° sem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CONSUNTIVI'!$C$13:$N$13</c:f>
              <c:numCache>
                <c:formatCode>0.0</c:formatCode>
                <c:ptCount val="12"/>
                <c:pt idx="0">
                  <c:v>0.9</c:v>
                </c:pt>
                <c:pt idx="1">
                  <c:v>1.2</c:v>
                </c:pt>
                <c:pt idx="2">
                  <c:v>10.1</c:v>
                </c:pt>
                <c:pt idx="3">
                  <c:v>1.2</c:v>
                </c:pt>
                <c:pt idx="4">
                  <c:v>7.1</c:v>
                </c:pt>
                <c:pt idx="5">
                  <c:v>5.4</c:v>
                </c:pt>
                <c:pt idx="6">
                  <c:v>-4</c:v>
                </c:pt>
                <c:pt idx="7">
                  <c:v>-12.9</c:v>
                </c:pt>
                <c:pt idx="8">
                  <c:v>0.4</c:v>
                </c:pt>
                <c:pt idx="9">
                  <c:v>22.5</c:v>
                </c:pt>
                <c:pt idx="10">
                  <c:v>15.9</c:v>
                </c:pt>
                <c:pt idx="11">
                  <c:v>13.2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1B-4F70-AB51-17BFDFB7B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6113056"/>
        <c:axId val="1"/>
      </c:lineChart>
      <c:catAx>
        <c:axId val="646113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6461130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Produzione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'CONFRONTI CONSUNTIVI'!$B$10</c:f>
              <c:strCache>
                <c:ptCount val="1"/>
                <c:pt idx="0">
                  <c:v>produzione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 2018</c:v>
                </c:pt>
                <c:pt idx="4">
                  <c:v>2° sem 2018</c:v>
                </c:pt>
                <c:pt idx="5">
                  <c:v>1° sem 2019</c:v>
                </c:pt>
                <c:pt idx="6">
                  <c:v>2° sem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CONSUNTIVI'!$C$10:$N$10</c:f>
              <c:numCache>
                <c:formatCode>0.0</c:formatCode>
                <c:ptCount val="12"/>
                <c:pt idx="0">
                  <c:v>-2.7</c:v>
                </c:pt>
                <c:pt idx="1">
                  <c:v>2.9</c:v>
                </c:pt>
                <c:pt idx="2">
                  <c:v>10</c:v>
                </c:pt>
                <c:pt idx="3">
                  <c:v>2.9</c:v>
                </c:pt>
                <c:pt idx="4">
                  <c:v>4.2</c:v>
                </c:pt>
                <c:pt idx="5">
                  <c:v>-0.8</c:v>
                </c:pt>
                <c:pt idx="6">
                  <c:v>1.2</c:v>
                </c:pt>
                <c:pt idx="7">
                  <c:v>-12.9</c:v>
                </c:pt>
                <c:pt idx="8">
                  <c:v>0.2</c:v>
                </c:pt>
                <c:pt idx="9">
                  <c:v>21.7</c:v>
                </c:pt>
                <c:pt idx="10">
                  <c:v>15.1</c:v>
                </c:pt>
                <c:pt idx="1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EC-4852-9365-E0A705A44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6112728"/>
        <c:axId val="1"/>
      </c:lineChart>
      <c:catAx>
        <c:axId val="6461127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64611272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zero"/>
    <c:showDLblsOverMax val="0"/>
  </c:chart>
  <c:spPr>
    <a:effectLst>
      <a:innerShdw blurRad="63500" dist="50800" dir="13500000">
        <a:prstClr val="black">
          <a:alpha val="50000"/>
        </a:prstClr>
      </a:inn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Occupazione</a:t>
            </a:r>
          </a:p>
        </c:rich>
      </c:tx>
      <c:layout>
        <c:manualLayout>
          <c:xMode val="edge"/>
          <c:yMode val="edge"/>
          <c:x val="0.42817718681551648"/>
          <c:y val="1.438352983902904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8922279180821209"/>
          <c:y val="3.3677793957186418E-2"/>
          <c:w val="0.70615201224846891"/>
          <c:h val="0.63872302420530769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CONSUNTIVI'!$B$14</c:f>
              <c:strCache>
                <c:ptCount val="1"/>
                <c:pt idx="0">
                  <c:v>occupazione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 2018</c:v>
                </c:pt>
                <c:pt idx="4">
                  <c:v>2° sem 2018</c:v>
                </c:pt>
                <c:pt idx="5">
                  <c:v>1° sem 2019</c:v>
                </c:pt>
                <c:pt idx="6">
                  <c:v>2° sem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CONSUNTIVI'!$C$14:$N$14</c:f>
              <c:numCache>
                <c:formatCode>_(* #,##0.00_);_(* \(#,##0.00\);_(* "-"??_);_(@_)</c:formatCode>
                <c:ptCount val="12"/>
                <c:pt idx="0">
                  <c:v>4</c:v>
                </c:pt>
                <c:pt idx="1">
                  <c:v>7.4</c:v>
                </c:pt>
                <c:pt idx="2">
                  <c:v>5.0999999999999996</c:v>
                </c:pt>
                <c:pt idx="3">
                  <c:v>4.4000000000000004</c:v>
                </c:pt>
                <c:pt idx="4">
                  <c:v>6</c:v>
                </c:pt>
                <c:pt idx="5">
                  <c:v>3.4</c:v>
                </c:pt>
                <c:pt idx="6">
                  <c:v>4.2</c:v>
                </c:pt>
                <c:pt idx="7">
                  <c:v>-0.4</c:v>
                </c:pt>
                <c:pt idx="8">
                  <c:v>0.1</c:v>
                </c:pt>
                <c:pt idx="9">
                  <c:v>2.9</c:v>
                </c:pt>
                <c:pt idx="10">
                  <c:v>3.6</c:v>
                </c:pt>
                <c:pt idx="11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B8-49AE-A3DC-AB313E72F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7740352"/>
        <c:axId val="1"/>
      </c:lineChart>
      <c:catAx>
        <c:axId val="717740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71774035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6.9861111111111124E-2"/>
          <c:w val="0.93888888888888888"/>
          <c:h val="0.671457786526684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totali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1E97-4CB0-92AC-E3338825A90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1E97-4CB0-92AC-E3338825A90D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1E97-4CB0-92AC-E3338825A90D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16,8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97-4CB0-92AC-E3338825A90D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congiuntura'!$D$36:$F$36</c:f>
              <c:numCache>
                <c:formatCode>0.0</c:formatCode>
                <c:ptCount val="3"/>
                <c:pt idx="0">
                  <c:v>51.68539325842697</c:v>
                </c:pt>
                <c:pt idx="1">
                  <c:v>31.460674157303369</c:v>
                </c:pt>
                <c:pt idx="2">
                  <c:v>16.853932584269664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97-4CB0-92AC-E3338825A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esteri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8BE9-4F06-A1F0-C9FBE6E6733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8BE9-4F06-A1F0-C9FBE6E6733E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8BE9-4F06-A1F0-C9FBE6E6733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28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E9-4F06-A1F0-C9FBE6E6733E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congiuntura'!$G$36:$I$36</c:f>
              <c:numCache>
                <c:formatCode>0.0</c:formatCode>
                <c:ptCount val="3"/>
                <c:pt idx="0">
                  <c:v>28.08988764044944</c:v>
                </c:pt>
                <c:pt idx="1">
                  <c:v>59.550561797752813</c:v>
                </c:pt>
                <c:pt idx="2">
                  <c:v>12.359550561797752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E9-4F06-A1F0-C9FBE6E67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Giacenze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2271-4062-86F1-BFC406782AC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2271-4062-86F1-BFC406782AC3}"/>
              </c:ext>
            </c:extLst>
          </c:dPt>
          <c:dPt>
            <c:idx val="2"/>
            <c:bubble3D val="0"/>
            <c:spPr>
              <a:solidFill>
                <a:srgbClr val="FFC000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271-4062-86F1-BFC406782AC3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64,1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71-4062-86F1-BFC406782AC3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congiuntura'!$J$36:$L$36</c:f>
              <c:numCache>
                <c:formatCode>0.0</c:formatCode>
                <c:ptCount val="3"/>
                <c:pt idx="0">
                  <c:v>30.337078651685395</c:v>
                </c:pt>
                <c:pt idx="1">
                  <c:v>64.044943820224717</c:v>
                </c:pt>
                <c:pt idx="2">
                  <c:v>5.6179775280898872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71-4062-86F1-BFC406782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Costi Materie Prime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4A55-4556-A3BC-2E03E553F19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4A55-4556-A3BC-2E03E553F190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4A55-4556-A3BC-2E03E553F190}"/>
              </c:ext>
            </c:extLst>
          </c:dPt>
          <c:dLbls>
            <c:dLbl>
              <c:idx val="0"/>
              <c:layout>
                <c:manualLayout>
                  <c:x val="0.10422964186117943"/>
                  <c:y val="-0.285347519718140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55-4556-A3BC-2E03E553F190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congiuntura'!$M$36:$O$36</c:f>
              <c:numCache>
                <c:formatCode>0.0</c:formatCode>
                <c:ptCount val="3"/>
                <c:pt idx="0">
                  <c:v>86.516853932584269</c:v>
                </c:pt>
                <c:pt idx="1">
                  <c:v>13.48314606741573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55-4556-A3BC-2E03E553F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7.0167287826573985E-2"/>
          <c:y val="0.79094955879461537"/>
          <c:w val="0.89999979583276524"/>
          <c:h val="0.1457622265853992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Ricorso alla CIG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4C34-4439-AEB1-F6AD51E0CCF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4C34-4439-AEB1-F6AD51E0CCFB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4C34-4439-AEB1-F6AD51E0CCF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4C34-4439-AEB1-F6AD51E0CCFB}"/>
              </c:ext>
            </c:extLst>
          </c:dPt>
          <c:dLbls>
            <c:dLbl>
              <c:idx val="0"/>
              <c:layout>
                <c:manualLayout>
                  <c:x val="-8.2977895818119665E-2"/>
                  <c:y val="-6.2704355256005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34-4439-AEB1-F6AD51E0CCFB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congiuntura'!$I$48:$L$48</c:f>
              <c:strCache>
                <c:ptCount val="4"/>
                <c:pt idx="0">
                  <c:v>da escludersi</c:v>
                </c:pt>
                <c:pt idx="1">
                  <c:v>probabile ma limitata</c:v>
                </c:pt>
                <c:pt idx="2">
                  <c:v>poco probabile</c:v>
                </c:pt>
                <c:pt idx="3">
                  <c:v>probabile e consistente</c:v>
                </c:pt>
              </c:strCache>
            </c:strRef>
          </c:cat>
          <c:val>
            <c:numRef>
              <c:f>'Risultati congiuntura'!$I$49:$L$49</c:f>
              <c:numCache>
                <c:formatCode>0.0</c:formatCode>
                <c:ptCount val="4"/>
                <c:pt idx="0">
                  <c:v>71.264367816091962</c:v>
                </c:pt>
                <c:pt idx="1">
                  <c:v>10.344827586206897</c:v>
                </c:pt>
                <c:pt idx="2">
                  <c:v>16.091954022988507</c:v>
                </c:pt>
                <c:pt idx="3">
                  <c:v>2.2988505747126435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34-4439-AEB1-F6AD51E0C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Difficoltà reperimento personale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A7F1-4FF9-B9F5-95CB685C754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A7F1-4FF9-B9F5-95CB685C7543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A7F1-4FF9-B9F5-95CB685C75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A7F1-4FF9-B9F5-95CB685C754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A7F1-4FF9-B9F5-95CB685C7543}"/>
              </c:ext>
            </c:extLst>
          </c:dPt>
          <c:dLbls>
            <c:dLbl>
              <c:idx val="0"/>
              <c:layout>
                <c:manualLayout>
                  <c:x val="-6.2869915843960483E-2"/>
                  <c:y val="0.1125066898019594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10,4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F1-4FF9-B9F5-95CB685C7543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congiuntura'!$D$48:$H$48</c:f>
              <c:strCache>
                <c:ptCount val="5"/>
                <c:pt idx="0">
                  <c:v>nessuna</c:v>
                </c:pt>
                <c:pt idx="1">
                  <c:v>bassa</c:v>
                </c:pt>
                <c:pt idx="2">
                  <c:v>media</c:v>
                </c:pt>
                <c:pt idx="3">
                  <c:v>elevata</c:v>
                </c:pt>
                <c:pt idx="4">
                  <c:v>molto elevata</c:v>
                </c:pt>
              </c:strCache>
            </c:strRef>
          </c:cat>
          <c:val>
            <c:numRef>
              <c:f>'Risultati congiuntura'!$D$49:$H$49</c:f>
              <c:numCache>
                <c:formatCode>0.0</c:formatCode>
                <c:ptCount val="5"/>
                <c:pt idx="0">
                  <c:v>10.344827586206897</c:v>
                </c:pt>
                <c:pt idx="1">
                  <c:v>18.390804597701148</c:v>
                </c:pt>
                <c:pt idx="2">
                  <c:v>27.586206896551722</c:v>
                </c:pt>
                <c:pt idx="3">
                  <c:v>31.03448275862069</c:v>
                </c:pt>
                <c:pt idx="4">
                  <c:v>12.643678160919542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7F1-4FF9-B9F5-95CB685C7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 sz="1600" b="1" dirty="0">
                <a:solidFill>
                  <a:sysClr val="windowText" lastClr="000000"/>
                </a:solidFill>
              </a:rPr>
              <a:t>QUALI RINCARI HANNO CONDIZIONATO MAGGIORMENTE LA SUA ATTIVITÀ?</a:t>
            </a:r>
            <a:endParaRPr lang="en-US" sz="1600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'rincari prezzi materie prime'!$B$95:$B$103</c:f>
              <c:strCache>
                <c:ptCount val="9"/>
                <c:pt idx="0">
                  <c:v>acciaio</c:v>
                </c:pt>
                <c:pt idx="1">
                  <c:v>alluminio</c:v>
                </c:pt>
                <c:pt idx="2">
                  <c:v>polietiliene</c:v>
                </c:pt>
                <c:pt idx="3">
                  <c:v>gas naturale</c:v>
                </c:pt>
                <c:pt idx="4">
                  <c:v>petrolio</c:v>
                </c:pt>
                <c:pt idx="5">
                  <c:v>legno</c:v>
                </c:pt>
                <c:pt idx="6">
                  <c:v>grano</c:v>
                </c:pt>
                <c:pt idx="7">
                  <c:v>rame</c:v>
                </c:pt>
                <c:pt idx="8">
                  <c:v>nickel</c:v>
                </c:pt>
              </c:strCache>
            </c:strRef>
          </c:cat>
          <c:val>
            <c:numRef>
              <c:f>'rincari prezzi materie prime'!$C$95:$C$103</c:f>
              <c:numCache>
                <c:formatCode>0%</c:formatCode>
                <c:ptCount val="9"/>
                <c:pt idx="0">
                  <c:v>0.3146067415730337</c:v>
                </c:pt>
                <c:pt idx="1">
                  <c:v>0.20224719101123595</c:v>
                </c:pt>
                <c:pt idx="2">
                  <c:v>5.6179775280898875E-2</c:v>
                </c:pt>
                <c:pt idx="3">
                  <c:v>0.3146067415730337</c:v>
                </c:pt>
                <c:pt idx="4">
                  <c:v>0.24719101123595505</c:v>
                </c:pt>
                <c:pt idx="5">
                  <c:v>0.3146067415730337</c:v>
                </c:pt>
                <c:pt idx="6">
                  <c:v>1.1235955056179775E-2</c:v>
                </c:pt>
                <c:pt idx="7">
                  <c:v>5.6179775280898875E-2</c:v>
                </c:pt>
                <c:pt idx="8">
                  <c:v>1.1235955056179775E-2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A-4C24-9815-7C469CA1C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4183800"/>
        <c:axId val="494187080"/>
      </c:barChart>
      <c:catAx>
        <c:axId val="494183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94187080"/>
        <c:crosses val="autoZero"/>
        <c:auto val="1"/>
        <c:lblAlgn val="ctr"/>
        <c:lblOffset val="100"/>
        <c:noMultiLvlLbl val="0"/>
      </c:catAx>
      <c:valAx>
        <c:axId val="494187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9418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b="1">
                <a:solidFill>
                  <a:sysClr val="windowText" lastClr="000000"/>
                </a:solidFill>
              </a:rPr>
              <a:t>QUALI CONSEGUENZE NE STANNO DERIVANDO PER LA SUA ATTIVITÀ?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'rincari prezzi materie prime'!$D$95:$D$100</c:f>
              <c:strCache>
                <c:ptCount val="6"/>
                <c:pt idx="0">
                  <c:v>difficoltà approvvigionamento</c:v>
                </c:pt>
                <c:pt idx="1">
                  <c:v>aumento prezzi di vendita</c:v>
                </c:pt>
                <c:pt idx="2">
                  <c:v>riduzione margini di profitto</c:v>
                </c:pt>
                <c:pt idx="3">
                  <c:v>aumento costi di trasporto</c:v>
                </c:pt>
                <c:pt idx="4">
                  <c:v>interruzione attività produttiva</c:v>
                </c:pt>
                <c:pt idx="5">
                  <c:v>nessuna</c:v>
                </c:pt>
              </c:strCache>
            </c:strRef>
          </c:cat>
          <c:val>
            <c:numRef>
              <c:f>'rincari prezzi materie prime'!$E$95:$E$100</c:f>
              <c:numCache>
                <c:formatCode>0%</c:formatCode>
                <c:ptCount val="6"/>
                <c:pt idx="0">
                  <c:v>0.21348314606741572</c:v>
                </c:pt>
                <c:pt idx="1">
                  <c:v>0.3146067415730337</c:v>
                </c:pt>
                <c:pt idx="2">
                  <c:v>0.33707865168539325</c:v>
                </c:pt>
                <c:pt idx="3">
                  <c:v>0.1797752808988764</c:v>
                </c:pt>
                <c:pt idx="4">
                  <c:v>2.247191011235955E-2</c:v>
                </c:pt>
                <c:pt idx="5">
                  <c:v>4.49438202247191E-2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F8-44FD-86FE-AB6BE388A6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43706544"/>
        <c:axId val="643714744"/>
      </c:barChart>
      <c:catAx>
        <c:axId val="643706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43714744"/>
        <c:crosses val="autoZero"/>
        <c:auto val="1"/>
        <c:lblAlgn val="ctr"/>
        <c:lblOffset val="100"/>
        <c:noMultiLvlLbl val="0"/>
      </c:catAx>
      <c:valAx>
        <c:axId val="643714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4370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Fatturato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0964796067158266E-2"/>
          <c:y val="0.15983878083615616"/>
          <c:w val="0.84375403074615674"/>
          <c:h val="0.79798640554546063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CONSUNTIVI'!$B$11</c:f>
              <c:strCache>
                <c:ptCount val="1"/>
                <c:pt idx="0">
                  <c:v>fatturato totale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CONSUNTIVI'!$C$9:$L$9</c:f>
              <c:strCache>
                <c:ptCount val="10"/>
                <c:pt idx="0">
                  <c:v>2° sem. 2017</c:v>
                </c:pt>
                <c:pt idx="1">
                  <c:v>1° sem. 2018</c:v>
                </c:pt>
                <c:pt idx="2">
                  <c:v>2° sem. 2018</c:v>
                </c:pt>
                <c:pt idx="3">
                  <c:v>1° sem. 2019</c:v>
                </c:pt>
                <c:pt idx="4">
                  <c:v>2° sem. 2019</c:v>
                </c:pt>
                <c:pt idx="5">
                  <c:v>1° sem. 2020</c:v>
                </c:pt>
                <c:pt idx="6">
                  <c:v>2° sem. 2020</c:v>
                </c:pt>
                <c:pt idx="7">
                  <c:v>1° sem. 2021</c:v>
                </c:pt>
                <c:pt idx="8">
                  <c:v>2° sem. 2021</c:v>
                </c:pt>
                <c:pt idx="9">
                  <c:v>1° sem. 2022</c:v>
                </c:pt>
              </c:strCache>
            </c:strRef>
          </c:cat>
          <c:val>
            <c:numRef>
              <c:f>'CONFRONTI CONSUNTIVI'!$C$11:$L$11</c:f>
              <c:numCache>
                <c:formatCode>\+\ 0.0_ ;[Red]\-0.0\ </c:formatCode>
                <c:ptCount val="10"/>
                <c:pt idx="0">
                  <c:v>13.37</c:v>
                </c:pt>
                <c:pt idx="1">
                  <c:v>3.03</c:v>
                </c:pt>
                <c:pt idx="2">
                  <c:v>4.29</c:v>
                </c:pt>
                <c:pt idx="3">
                  <c:v>6.55</c:v>
                </c:pt>
                <c:pt idx="4">
                  <c:v>5.5</c:v>
                </c:pt>
                <c:pt idx="5">
                  <c:v>-9.6</c:v>
                </c:pt>
                <c:pt idx="6">
                  <c:v>0.1</c:v>
                </c:pt>
                <c:pt idx="7">
                  <c:v>14.3</c:v>
                </c:pt>
                <c:pt idx="8">
                  <c:v>24.8</c:v>
                </c:pt>
                <c:pt idx="9">
                  <c:v>10.1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E5-4B8A-9E4A-7F4FE25B0FB8}"/>
            </c:ext>
          </c:extLst>
        </c:ser>
        <c:ser>
          <c:idx val="1"/>
          <c:order val="1"/>
          <c:tx>
            <c:strRef>
              <c:f>'CONFRONTI CONSUNTIVI'!$B$12</c:f>
              <c:strCache>
                <c:ptCount val="1"/>
                <c:pt idx="0">
                  <c:v>fatturato interno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CONSUNTIVI'!$C$9:$L$9</c:f>
              <c:strCache>
                <c:ptCount val="10"/>
                <c:pt idx="0">
                  <c:v>2° sem. 2017</c:v>
                </c:pt>
                <c:pt idx="1">
                  <c:v>1° sem. 2018</c:v>
                </c:pt>
                <c:pt idx="2">
                  <c:v>2° sem. 2018</c:v>
                </c:pt>
                <c:pt idx="3">
                  <c:v>1° sem. 2019</c:v>
                </c:pt>
                <c:pt idx="4">
                  <c:v>2° sem. 2019</c:v>
                </c:pt>
                <c:pt idx="5">
                  <c:v>1° sem. 2020</c:v>
                </c:pt>
                <c:pt idx="6">
                  <c:v>2° sem. 2020</c:v>
                </c:pt>
                <c:pt idx="7">
                  <c:v>1° sem. 2021</c:v>
                </c:pt>
                <c:pt idx="8">
                  <c:v>2° sem. 2021</c:v>
                </c:pt>
                <c:pt idx="9">
                  <c:v>1° sem. 2022</c:v>
                </c:pt>
              </c:strCache>
            </c:strRef>
          </c:cat>
          <c:val>
            <c:numRef>
              <c:f>'CONFRONTI CONSUNTIVI'!$C$12:$L$12</c:f>
              <c:numCache>
                <c:formatCode>\+\ 0.0_ ;[Red]\-0.0\ </c:formatCode>
                <c:ptCount val="10"/>
                <c:pt idx="0">
                  <c:v>12.75</c:v>
                </c:pt>
                <c:pt idx="1">
                  <c:v>6.73</c:v>
                </c:pt>
                <c:pt idx="2">
                  <c:v>7.18</c:v>
                </c:pt>
                <c:pt idx="3">
                  <c:v>5.18</c:v>
                </c:pt>
                <c:pt idx="4">
                  <c:v>6</c:v>
                </c:pt>
                <c:pt idx="5">
                  <c:v>-8.3000000000000007</c:v>
                </c:pt>
                <c:pt idx="6">
                  <c:v>0.1</c:v>
                </c:pt>
                <c:pt idx="7">
                  <c:v>12.7</c:v>
                </c:pt>
                <c:pt idx="8">
                  <c:v>13.6</c:v>
                </c:pt>
                <c:pt idx="9">
                  <c:v>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E5-4B8A-9E4A-7F4FE25B0FB8}"/>
            </c:ext>
          </c:extLst>
        </c:ser>
        <c:ser>
          <c:idx val="2"/>
          <c:order val="2"/>
          <c:tx>
            <c:strRef>
              <c:f>'CONFRONTI CONSUNTIVI'!$B$13</c:f>
              <c:strCache>
                <c:ptCount val="1"/>
                <c:pt idx="0">
                  <c:v>fatturato estero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CONSUNTIVI'!$C$9:$L$9</c:f>
              <c:strCache>
                <c:ptCount val="10"/>
                <c:pt idx="0">
                  <c:v>2° sem. 2017</c:v>
                </c:pt>
                <c:pt idx="1">
                  <c:v>1° sem. 2018</c:v>
                </c:pt>
                <c:pt idx="2">
                  <c:v>2° sem. 2018</c:v>
                </c:pt>
                <c:pt idx="3">
                  <c:v>1° sem. 2019</c:v>
                </c:pt>
                <c:pt idx="4">
                  <c:v>2° sem. 2019</c:v>
                </c:pt>
                <c:pt idx="5">
                  <c:v>1° sem. 2020</c:v>
                </c:pt>
                <c:pt idx="6">
                  <c:v>2° sem. 2020</c:v>
                </c:pt>
                <c:pt idx="7">
                  <c:v>1° sem. 2021</c:v>
                </c:pt>
                <c:pt idx="8">
                  <c:v>2° sem. 2021</c:v>
                </c:pt>
                <c:pt idx="9">
                  <c:v>1° sem. 2022</c:v>
                </c:pt>
              </c:strCache>
            </c:strRef>
          </c:cat>
          <c:val>
            <c:numRef>
              <c:f>'CONFRONTI CONSUNTIVI'!$C$13:$L$13</c:f>
              <c:numCache>
                <c:formatCode>\+\ 0.0_ ;[Red]\-0.0\ </c:formatCode>
                <c:ptCount val="10"/>
                <c:pt idx="0">
                  <c:v>17.37</c:v>
                </c:pt>
                <c:pt idx="1">
                  <c:v>2.11</c:v>
                </c:pt>
                <c:pt idx="2">
                  <c:v>-0.17</c:v>
                </c:pt>
                <c:pt idx="3">
                  <c:v>0</c:v>
                </c:pt>
                <c:pt idx="4">
                  <c:v>4.7</c:v>
                </c:pt>
                <c:pt idx="5">
                  <c:v>-7.5</c:v>
                </c:pt>
                <c:pt idx="6">
                  <c:v>0.1</c:v>
                </c:pt>
                <c:pt idx="7">
                  <c:v>14.8</c:v>
                </c:pt>
                <c:pt idx="8">
                  <c:v>25.7</c:v>
                </c:pt>
                <c:pt idx="9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E5-4B8A-9E4A-7F4FE25B0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3421400"/>
        <c:axId val="1"/>
      </c:lineChart>
      <c:catAx>
        <c:axId val="723421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72342140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Produzione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'CONFRONTI CONSUNTIVI'!$B$10</c:f>
              <c:strCache>
                <c:ptCount val="1"/>
                <c:pt idx="0">
                  <c:v>produzione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CONSUNTIVI'!$C$9:$L$9</c:f>
              <c:strCache>
                <c:ptCount val="10"/>
                <c:pt idx="0">
                  <c:v>2° sem. 2017</c:v>
                </c:pt>
                <c:pt idx="1">
                  <c:v>1° sem. 2018</c:v>
                </c:pt>
                <c:pt idx="2">
                  <c:v>2° sem. 2018</c:v>
                </c:pt>
                <c:pt idx="3">
                  <c:v>1° sem. 2019</c:v>
                </c:pt>
                <c:pt idx="4">
                  <c:v>2° sem. 2019</c:v>
                </c:pt>
                <c:pt idx="5">
                  <c:v>1° sem. 2020</c:v>
                </c:pt>
                <c:pt idx="6">
                  <c:v>2° sem. 2020</c:v>
                </c:pt>
                <c:pt idx="7">
                  <c:v>1° sem. 2021</c:v>
                </c:pt>
                <c:pt idx="8">
                  <c:v>2° sem. 2021</c:v>
                </c:pt>
                <c:pt idx="9">
                  <c:v>1° sem. 2022</c:v>
                </c:pt>
              </c:strCache>
            </c:strRef>
          </c:cat>
          <c:val>
            <c:numRef>
              <c:f>'CONFRONTI CONSUNTIVI'!$C$10:$L$10</c:f>
              <c:numCache>
                <c:formatCode>\+\ 0.0_ ;[Red]\-0.0\ </c:formatCode>
                <c:ptCount val="10"/>
                <c:pt idx="0">
                  <c:v>15.41</c:v>
                </c:pt>
                <c:pt idx="1">
                  <c:v>3.37</c:v>
                </c:pt>
                <c:pt idx="2">
                  <c:v>2.37</c:v>
                </c:pt>
                <c:pt idx="3">
                  <c:v>4.43</c:v>
                </c:pt>
                <c:pt idx="4">
                  <c:v>6</c:v>
                </c:pt>
                <c:pt idx="5">
                  <c:v>-8.1999999999999993</c:v>
                </c:pt>
                <c:pt idx="6">
                  <c:v>0.2</c:v>
                </c:pt>
                <c:pt idx="7">
                  <c:v>8.3000000000000007</c:v>
                </c:pt>
                <c:pt idx="8">
                  <c:v>8.5</c:v>
                </c:pt>
                <c:pt idx="9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35-4050-A2A9-79C4213C56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257808"/>
        <c:axId val="1"/>
      </c:lineChart>
      <c:catAx>
        <c:axId val="647257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64725780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zero"/>
    <c:showDLblsOverMax val="0"/>
  </c:chart>
  <c:spPr>
    <a:effectLst>
      <a:innerShdw blurRad="63500" dist="50800" dir="13500000">
        <a:prstClr val="black">
          <a:alpha val="50000"/>
        </a:prstClr>
      </a:inn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Occupazione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162576552930884"/>
          <c:y val="0.1614468503937008"/>
          <c:w val="0.70615201224846891"/>
          <c:h val="0.63872302420530769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CONSUNTIVI'!$B$14</c:f>
              <c:strCache>
                <c:ptCount val="1"/>
                <c:pt idx="0">
                  <c:v>occupazione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CONSUNTIVI'!$C$9:$L$9</c:f>
              <c:strCache>
                <c:ptCount val="10"/>
                <c:pt idx="0">
                  <c:v>2° sem. 2017</c:v>
                </c:pt>
                <c:pt idx="1">
                  <c:v>1° sem. 2018</c:v>
                </c:pt>
                <c:pt idx="2">
                  <c:v>2° sem. 2018</c:v>
                </c:pt>
                <c:pt idx="3">
                  <c:v>1° sem. 2019</c:v>
                </c:pt>
                <c:pt idx="4">
                  <c:v>2° sem. 2019</c:v>
                </c:pt>
                <c:pt idx="5">
                  <c:v>1° sem. 2020</c:v>
                </c:pt>
                <c:pt idx="6">
                  <c:v>2° sem. 2020</c:v>
                </c:pt>
                <c:pt idx="7">
                  <c:v>1° sem. 2021</c:v>
                </c:pt>
                <c:pt idx="8">
                  <c:v>2° sem. 2021</c:v>
                </c:pt>
                <c:pt idx="9">
                  <c:v>1° sem. 2022</c:v>
                </c:pt>
              </c:strCache>
            </c:strRef>
          </c:cat>
          <c:val>
            <c:numRef>
              <c:f>'CONFRONTI CONSUNTIVI'!$C$14:$L$14</c:f>
              <c:numCache>
                <c:formatCode>\+\ 0.0_ ;[Red]\-0.0\ </c:formatCode>
                <c:ptCount val="10"/>
                <c:pt idx="0">
                  <c:v>2.2000000000000002</c:v>
                </c:pt>
                <c:pt idx="1">
                  <c:v>1.86</c:v>
                </c:pt>
                <c:pt idx="2">
                  <c:v>3.85</c:v>
                </c:pt>
                <c:pt idx="3">
                  <c:v>0.76</c:v>
                </c:pt>
                <c:pt idx="4">
                  <c:v>3.7</c:v>
                </c:pt>
                <c:pt idx="5">
                  <c:v>-0.2</c:v>
                </c:pt>
                <c:pt idx="6">
                  <c:v>0</c:v>
                </c:pt>
                <c:pt idx="7">
                  <c:v>2.2999999999999998</c:v>
                </c:pt>
                <c:pt idx="8">
                  <c:v>4.2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F7-428E-9471-10B9CF539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5920248"/>
        <c:axId val="1"/>
      </c:lineChart>
      <c:catAx>
        <c:axId val="485920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48592024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6.9861111111111124E-2"/>
          <c:w val="0.93888888888888888"/>
          <c:h val="0.671457786526684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totali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A93-47FF-9E12-D0B07240D58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EA93-47FF-9E12-D0B07240D584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A93-47FF-9E12-D0B07240D584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congiuntura'!$D$36:$F$36</c:f>
              <c:numCache>
                <c:formatCode>0.0</c:formatCode>
                <c:ptCount val="3"/>
                <c:pt idx="0">
                  <c:v>62.068965517241381</c:v>
                </c:pt>
                <c:pt idx="1">
                  <c:v>27.586206896551722</c:v>
                </c:pt>
                <c:pt idx="2">
                  <c:v>10.344827586206897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93-47FF-9E12-D0B07240D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esteri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AC24-4612-B187-6E63DA356CC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AC24-4612-B187-6E63DA356CC9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AC24-4612-B187-6E63DA356CC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31,1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24-4612-B187-6E63DA356CC9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congiuntura'!$G$36:$I$36</c:f>
              <c:numCache>
                <c:formatCode>0.0</c:formatCode>
                <c:ptCount val="3"/>
                <c:pt idx="0">
                  <c:v>31.03448275862069</c:v>
                </c:pt>
                <c:pt idx="1">
                  <c:v>58.620689655172406</c:v>
                </c:pt>
                <c:pt idx="2">
                  <c:v>10.344827586206897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24-4612-B187-6E63DA356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Giacenze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143-4295-85EF-62B1F11150C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E143-4295-85EF-62B1F11150C0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E143-4295-85EF-62B1F11150C0}"/>
              </c:ext>
            </c:extLst>
          </c:dPt>
          <c:dLbls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congiuntura'!$J$36:$L$36</c:f>
              <c:numCache>
                <c:formatCode>0.0</c:formatCode>
                <c:ptCount val="3"/>
                <c:pt idx="0">
                  <c:v>44.827586206896555</c:v>
                </c:pt>
                <c:pt idx="1">
                  <c:v>48.275862068965516</c:v>
                </c:pt>
                <c:pt idx="2">
                  <c:v>6.8965517241379306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43-4295-85EF-62B1F1115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Costi Materie Prime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1C1B-4858-A28D-BF411C2C710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1C1B-4858-A28D-BF411C2C710C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1C1B-4858-A28D-BF411C2C710C}"/>
              </c:ext>
            </c:extLst>
          </c:dPt>
          <c:dLbls>
            <c:dLbl>
              <c:idx val="0"/>
              <c:layout>
                <c:manualLayout>
                  <c:x val="0.15750733389399149"/>
                  <c:y val="-0.3867920248746353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1B-4858-A28D-BF411C2C710C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congiuntura'!$M$36:$O$36</c:f>
              <c:numCache>
                <c:formatCode>0.0</c:formatCode>
                <c:ptCount val="3"/>
                <c:pt idx="0">
                  <c:v>96.551724137931032</c:v>
                </c:pt>
                <c:pt idx="1">
                  <c:v>3.4482758620689653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1B-4858-A28D-BF411C2C7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310391803342393E-2"/>
          <c:y val="0.81709954044828448"/>
          <c:w val="0.89999997555979672"/>
          <c:h val="0.13900607738458606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Difficoltà reperimento personale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C9B7-481A-8461-97991869626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C9B7-481A-8461-97991869626F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C9B7-481A-8461-9799186962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C9B7-481A-8461-97991869626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C9B7-481A-8461-97991869626F}"/>
              </c:ext>
            </c:extLst>
          </c:dPt>
          <c:dLbls>
            <c:dLbl>
              <c:idx val="0"/>
              <c:layout>
                <c:manualLayout>
                  <c:x val="1.3010861447197149E-2"/>
                  <c:y val="3.698441893276663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B7-481A-8461-9799186962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31,1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B7-481A-8461-97991869626F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'Risultati congiuntura'!$D$48:$H$48</c:f>
              <c:strCache>
                <c:ptCount val="5"/>
                <c:pt idx="0">
                  <c:v>nessuna</c:v>
                </c:pt>
                <c:pt idx="1">
                  <c:v>bassa</c:v>
                </c:pt>
                <c:pt idx="2">
                  <c:v>media</c:v>
                </c:pt>
                <c:pt idx="3">
                  <c:v>elevata</c:v>
                </c:pt>
                <c:pt idx="4">
                  <c:v>molto elevata</c:v>
                </c:pt>
              </c:strCache>
            </c:strRef>
          </c:cat>
          <c:val>
            <c:numRef>
              <c:f>'Risultati congiuntura'!$D$49:$H$49</c:f>
              <c:numCache>
                <c:formatCode>0.0</c:formatCode>
                <c:ptCount val="5"/>
                <c:pt idx="0">
                  <c:v>0</c:v>
                </c:pt>
                <c:pt idx="1">
                  <c:v>10.344827586206897</c:v>
                </c:pt>
                <c:pt idx="2">
                  <c:v>31.03448275862069</c:v>
                </c:pt>
                <c:pt idx="3">
                  <c:v>44.827586206896555</c:v>
                </c:pt>
                <c:pt idx="4">
                  <c:v>13.793103448275861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B7-481A-8461-979918696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Ricorso alla CIG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9272-4C9F-9678-7A998C218563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9272-4C9F-9678-7A998C218563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9272-4C9F-9678-7A998C2185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9272-4C9F-9678-7A998C218563}"/>
              </c:ext>
            </c:extLst>
          </c:dPt>
          <c:dLbls>
            <c:dLbl>
              <c:idx val="0"/>
              <c:layout>
                <c:manualLayout>
                  <c:x val="-6.2869915843960483E-2"/>
                  <c:y val="0.1125066898019594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72-4C9F-9678-7A998C218563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'Risultati congiuntura'!$I$48:$L$48</c:f>
              <c:strCache>
                <c:ptCount val="4"/>
                <c:pt idx="0">
                  <c:v>da escludersi</c:v>
                </c:pt>
                <c:pt idx="1">
                  <c:v>probabile ma limitata</c:v>
                </c:pt>
                <c:pt idx="2">
                  <c:v>poco probabile</c:v>
                </c:pt>
                <c:pt idx="3">
                  <c:v>probabile e consistente</c:v>
                </c:pt>
              </c:strCache>
            </c:strRef>
          </c:cat>
          <c:val>
            <c:numRef>
              <c:f>'Risultati congiuntura'!$I$49:$L$49</c:f>
              <c:numCache>
                <c:formatCode>0.0</c:formatCode>
                <c:ptCount val="4"/>
                <c:pt idx="0">
                  <c:v>60.714285714285708</c:v>
                </c:pt>
                <c:pt idx="1">
                  <c:v>14.285714285714285</c:v>
                </c:pt>
                <c:pt idx="2">
                  <c:v>25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72-4C9F-9678-7A998C218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Fatturato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0964796067158266E-2"/>
          <c:y val="0.15983878083615616"/>
          <c:w val="0.84375403074615674"/>
          <c:h val="0.79798640554546063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CONSUNTIVI'!$B$11</c:f>
              <c:strCache>
                <c:ptCount val="1"/>
                <c:pt idx="0">
                  <c:v>fatturato totale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CONSUNTIVI'!$C$11:$N$11</c:f>
              <c:numCache>
                <c:formatCode>\+\ 0.0_ ;[Red]\-0.0\ </c:formatCode>
                <c:ptCount val="12"/>
                <c:pt idx="0">
                  <c:v>0.2</c:v>
                </c:pt>
                <c:pt idx="1">
                  <c:v>10</c:v>
                </c:pt>
                <c:pt idx="2">
                  <c:v>9.1</c:v>
                </c:pt>
                <c:pt idx="3">
                  <c:v>3.7</c:v>
                </c:pt>
                <c:pt idx="4">
                  <c:v>7</c:v>
                </c:pt>
                <c:pt idx="5">
                  <c:v>-4.7</c:v>
                </c:pt>
                <c:pt idx="6">
                  <c:v>-4.8</c:v>
                </c:pt>
                <c:pt idx="7" formatCode="General">
                  <c:v>-20</c:v>
                </c:pt>
                <c:pt idx="8" formatCode="General">
                  <c:v>-0.2</c:v>
                </c:pt>
                <c:pt idx="9" formatCode="General">
                  <c:v>26.6</c:v>
                </c:pt>
                <c:pt idx="10" formatCode="General">
                  <c:v>24.9</c:v>
                </c:pt>
                <c:pt idx="11" formatCode="General">
                  <c:v>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1E-4A96-A7CA-6F89ED2F89CE}"/>
            </c:ext>
          </c:extLst>
        </c:ser>
        <c:ser>
          <c:idx val="1"/>
          <c:order val="1"/>
          <c:tx>
            <c:strRef>
              <c:f>'CONFRONTI CONSUNTIVI'!$B$12</c:f>
              <c:strCache>
                <c:ptCount val="1"/>
                <c:pt idx="0">
                  <c:v>fatturato interno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CONSUNTIVI'!$C$12:$N$12</c:f>
              <c:numCache>
                <c:formatCode>\+\ 0.0_ ;[Red]\-0.0\ </c:formatCode>
                <c:ptCount val="12"/>
                <c:pt idx="0" formatCode="0.0">
                  <c:v>-0.1</c:v>
                </c:pt>
                <c:pt idx="1">
                  <c:v>14.8</c:v>
                </c:pt>
                <c:pt idx="2">
                  <c:v>10.4</c:v>
                </c:pt>
                <c:pt idx="3">
                  <c:v>8.6999999999999993</c:v>
                </c:pt>
                <c:pt idx="4">
                  <c:v>2.9</c:v>
                </c:pt>
                <c:pt idx="5">
                  <c:v>-6.6</c:v>
                </c:pt>
                <c:pt idx="6">
                  <c:v>-2</c:v>
                </c:pt>
                <c:pt idx="7" formatCode="General">
                  <c:v>-20.6</c:v>
                </c:pt>
                <c:pt idx="8" formatCode="General">
                  <c:v>0.1</c:v>
                </c:pt>
                <c:pt idx="9" formatCode="General">
                  <c:v>19.8</c:v>
                </c:pt>
                <c:pt idx="10" formatCode="General">
                  <c:v>38.200000000000003</c:v>
                </c:pt>
                <c:pt idx="11" formatCode="General">
                  <c:v>13.2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1E-4A96-A7CA-6F89ED2F89CE}"/>
            </c:ext>
          </c:extLst>
        </c:ser>
        <c:ser>
          <c:idx val="2"/>
          <c:order val="2"/>
          <c:tx>
            <c:strRef>
              <c:f>'CONFRONTI CONSUNTIVI'!$B$13</c:f>
              <c:strCache>
                <c:ptCount val="1"/>
                <c:pt idx="0">
                  <c:v>fatturato estero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CONSUNTIVI'!$C$13:$N$13</c:f>
              <c:numCache>
                <c:formatCode>\+\ 0.0_ ;[Red]\-0.0\ </c:formatCode>
                <c:ptCount val="12"/>
                <c:pt idx="0">
                  <c:v>2.2000000000000002</c:v>
                </c:pt>
                <c:pt idx="1">
                  <c:v>2.9</c:v>
                </c:pt>
                <c:pt idx="2">
                  <c:v>5</c:v>
                </c:pt>
                <c:pt idx="3">
                  <c:v>0.5</c:v>
                </c:pt>
                <c:pt idx="4">
                  <c:v>10.199999999999999</c:v>
                </c:pt>
                <c:pt idx="5">
                  <c:v>0.5</c:v>
                </c:pt>
                <c:pt idx="6">
                  <c:v>-6</c:v>
                </c:pt>
                <c:pt idx="7" formatCode="General">
                  <c:v>-15.9</c:v>
                </c:pt>
                <c:pt idx="8" formatCode="General">
                  <c:v>1.1000000000000001</c:v>
                </c:pt>
                <c:pt idx="9" formatCode="General">
                  <c:v>27.1</c:v>
                </c:pt>
                <c:pt idx="10" formatCode="General">
                  <c:v>23.3</c:v>
                </c:pt>
                <c:pt idx="11" formatCode="General">
                  <c:v>22.7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1E-4A96-A7CA-6F89ED2F8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9290792"/>
        <c:axId val="1"/>
      </c:lineChart>
      <c:catAx>
        <c:axId val="519290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51929079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Produzione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'CONFRONTI CONSUNTIVI'!$B$10</c:f>
              <c:strCache>
                <c:ptCount val="1"/>
                <c:pt idx="0">
                  <c:v>produzione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CONSUNTIVI'!$C$10:$N$10</c:f>
              <c:numCache>
                <c:formatCode>\+\ 0.0_ ;[Red]\-0.0\ </c:formatCode>
                <c:ptCount val="12"/>
                <c:pt idx="0">
                  <c:v>-4.0999999999999996</c:v>
                </c:pt>
                <c:pt idx="1">
                  <c:v>5.2</c:v>
                </c:pt>
                <c:pt idx="2">
                  <c:v>7.5</c:v>
                </c:pt>
                <c:pt idx="3">
                  <c:v>2.7</c:v>
                </c:pt>
                <c:pt idx="4">
                  <c:v>3.7</c:v>
                </c:pt>
                <c:pt idx="5">
                  <c:v>-1.4</c:v>
                </c:pt>
                <c:pt idx="6">
                  <c:v>1.3</c:v>
                </c:pt>
                <c:pt idx="7" formatCode="General">
                  <c:v>-16.8</c:v>
                </c:pt>
                <c:pt idx="8" formatCode="General">
                  <c:v>0.8</c:v>
                </c:pt>
                <c:pt idx="9" formatCode="General">
                  <c:v>28.6</c:v>
                </c:pt>
                <c:pt idx="10" formatCode="General">
                  <c:v>9.1</c:v>
                </c:pt>
                <c:pt idx="11" formatCode="General">
                  <c:v>11.8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A-41FD-8212-324BDD154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9291776"/>
        <c:axId val="1"/>
      </c:lineChart>
      <c:catAx>
        <c:axId val="51929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51929177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zero"/>
    <c:showDLblsOverMax val="0"/>
  </c:chart>
  <c:spPr>
    <a:effectLst>
      <a:innerShdw blurRad="63500" dist="50800" dir="13500000">
        <a:prstClr val="black">
          <a:alpha val="50000"/>
        </a:prstClr>
      </a:inn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Occupazione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162576552930884"/>
          <c:y val="0.1614468503937008"/>
          <c:w val="0.70615201224846891"/>
          <c:h val="0.63872302420530769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CONSUNTIVI'!$B$14</c:f>
              <c:strCache>
                <c:ptCount val="1"/>
                <c:pt idx="0">
                  <c:v>occupazione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 2020</c:v>
                </c:pt>
                <c:pt idx="8">
                  <c:v>2° sem 2020</c:v>
                </c:pt>
                <c:pt idx="9">
                  <c:v>1° sem 2021</c:v>
                </c:pt>
                <c:pt idx="10">
                  <c:v>2° sem 2021</c:v>
                </c:pt>
                <c:pt idx="11">
                  <c:v>1° sem 2022</c:v>
                </c:pt>
              </c:strCache>
            </c:strRef>
          </c:cat>
          <c:val>
            <c:numRef>
              <c:f>'CONFRONTI CONSUNTIVI'!$C$14:$N$14</c:f>
              <c:numCache>
                <c:formatCode>\+\ 0.0_ ;[Red]\-0.0\ </c:formatCode>
                <c:ptCount val="12"/>
                <c:pt idx="0">
                  <c:v>2.4</c:v>
                </c:pt>
                <c:pt idx="1">
                  <c:v>7.6</c:v>
                </c:pt>
                <c:pt idx="2">
                  <c:v>1.3</c:v>
                </c:pt>
                <c:pt idx="3">
                  <c:v>2.1</c:v>
                </c:pt>
                <c:pt idx="4">
                  <c:v>3.7</c:v>
                </c:pt>
                <c:pt idx="5">
                  <c:v>3.7</c:v>
                </c:pt>
                <c:pt idx="6">
                  <c:v>2.5</c:v>
                </c:pt>
                <c:pt idx="7" formatCode="General">
                  <c:v>-0.5</c:v>
                </c:pt>
                <c:pt idx="8" formatCode="General">
                  <c:v>0.6</c:v>
                </c:pt>
                <c:pt idx="9" formatCode="General">
                  <c:v>2.1</c:v>
                </c:pt>
                <c:pt idx="10" formatCode="General">
                  <c:v>1.3</c:v>
                </c:pt>
                <c:pt idx="11" formatCode="General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9D-4612-B117-E7AD60798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9288168"/>
        <c:axId val="1"/>
      </c:lineChart>
      <c:catAx>
        <c:axId val="519288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5192881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6.9861111111111124E-2"/>
          <c:w val="0.93888888888888888"/>
          <c:h val="0.671457786526684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totali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90D1-4D9B-A2CC-27E6795D3F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90D1-4D9B-A2CC-27E6795D3FF9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90D1-4D9B-A2CC-27E6795D3FF9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15,1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D1-4D9B-A2CC-27E6795D3FF9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congiuntura'!$D$36:$F$36</c:f>
              <c:numCache>
                <c:formatCode>0.0</c:formatCode>
                <c:ptCount val="3"/>
                <c:pt idx="0">
                  <c:v>39.393939393939391</c:v>
                </c:pt>
                <c:pt idx="1">
                  <c:v>45.454545454545453</c:v>
                </c:pt>
                <c:pt idx="2">
                  <c:v>15.151515151515152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D1-4D9B-A2CC-27E6795D3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esteri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7063-4203-907B-4B42A73E8A1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7063-4203-907B-4B42A73E8A1F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7063-4203-907B-4B42A73E8A1F}"/>
              </c:ext>
            </c:extLst>
          </c:dPt>
          <c:dLbls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congiuntura'!$G$36:$I$36</c:f>
              <c:numCache>
                <c:formatCode>0.0</c:formatCode>
                <c:ptCount val="3"/>
                <c:pt idx="0">
                  <c:v>21.212121212121211</c:v>
                </c:pt>
                <c:pt idx="1">
                  <c:v>69.696969696969703</c:v>
                </c:pt>
                <c:pt idx="2">
                  <c:v>9.0909090909090917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63-4203-907B-4B42A73E8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Giacenze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A876-4AD0-8CE1-9D946DBBA49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A876-4AD0-8CE1-9D946DBBA49F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A876-4AD0-8CE1-9D946DBBA49F}"/>
              </c:ext>
            </c:extLst>
          </c:dPt>
          <c:dLbls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congiuntura'!$J$36:$L$36</c:f>
              <c:numCache>
                <c:formatCode>0.0</c:formatCode>
                <c:ptCount val="3"/>
                <c:pt idx="0">
                  <c:v>18.181818181818183</c:v>
                </c:pt>
                <c:pt idx="1">
                  <c:v>78.787878787878782</c:v>
                </c:pt>
                <c:pt idx="2">
                  <c:v>3.0303030303030303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76-4AD0-8CE1-9D946DBBA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Costi Materie Prime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F52F-498E-8879-8935A55F508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F52F-498E-8879-8935A55F508F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F52F-498E-8879-8935A55F508F}"/>
              </c:ext>
            </c:extLst>
          </c:dPt>
          <c:dLbls>
            <c:dLbl>
              <c:idx val="0"/>
              <c:layout>
                <c:manualLayout>
                  <c:x val="8.1283552456402799E-2"/>
                  <c:y val="-0.2942495517113582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2F-498E-8879-8935A55F508F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congiuntura'!$M$36:$O$36</c:f>
              <c:numCache>
                <c:formatCode>0.0</c:formatCode>
                <c:ptCount val="3"/>
                <c:pt idx="0">
                  <c:v>84.848484848484844</c:v>
                </c:pt>
                <c:pt idx="1">
                  <c:v>15.151515151515152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2F-498E-8879-8935A55F5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699673148055749E-2"/>
          <c:y val="0.81862559756220821"/>
          <c:w val="0.89999990541109987"/>
          <c:h val="0.13383147341901044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Difficoltà reperimento personale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F82F-482A-8B2F-1632DA541B01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F82F-482A-8B2F-1632DA541B01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F82F-482A-8B2F-1632DA541B0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F82F-482A-8B2F-1632DA541B01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F82F-482A-8B2F-1632DA541B01}"/>
              </c:ext>
            </c:extLst>
          </c:dPt>
          <c:dLbls>
            <c:dLbl>
              <c:idx val="0"/>
              <c:layout>
                <c:manualLayout>
                  <c:x val="-6.2869915843960483E-2"/>
                  <c:y val="0.1125066898019594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2F-482A-8B2F-1632DA541B01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congiuntura'!$D$48:$H$48</c:f>
              <c:strCache>
                <c:ptCount val="5"/>
                <c:pt idx="0">
                  <c:v>nessuna</c:v>
                </c:pt>
                <c:pt idx="1">
                  <c:v>bassa</c:v>
                </c:pt>
                <c:pt idx="2">
                  <c:v>media</c:v>
                </c:pt>
                <c:pt idx="3">
                  <c:v>elevata</c:v>
                </c:pt>
                <c:pt idx="4">
                  <c:v>molto elevata</c:v>
                </c:pt>
              </c:strCache>
            </c:strRef>
          </c:cat>
          <c:val>
            <c:numRef>
              <c:f>'Risultati congiuntura'!$D$49:$H$49</c:f>
              <c:numCache>
                <c:formatCode>0.0</c:formatCode>
                <c:ptCount val="5"/>
                <c:pt idx="0">
                  <c:v>18.75</c:v>
                </c:pt>
                <c:pt idx="1">
                  <c:v>25</c:v>
                </c:pt>
                <c:pt idx="2">
                  <c:v>28.125</c:v>
                </c:pt>
                <c:pt idx="3">
                  <c:v>15.625</c:v>
                </c:pt>
                <c:pt idx="4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82F-482A-8B2F-1632DA541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Ricorso alla CIG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46DA-4F9D-8039-0ADB68F9F49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46DA-4F9D-8039-0ADB68F9F492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46DA-4F9D-8039-0ADB68F9F4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46DA-4F9D-8039-0ADB68F9F492}"/>
              </c:ext>
            </c:extLst>
          </c:dPt>
          <c:dLbls>
            <c:dLbl>
              <c:idx val="0"/>
              <c:layout>
                <c:manualLayout>
                  <c:x val="-8.2977895818119665E-2"/>
                  <c:y val="-6.2704355256005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DA-4F9D-8039-0ADB68F9F492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congiuntura'!$I$48:$L$48</c:f>
              <c:strCache>
                <c:ptCount val="4"/>
                <c:pt idx="0">
                  <c:v>da escludersi</c:v>
                </c:pt>
                <c:pt idx="1">
                  <c:v>probabile ma limitata</c:v>
                </c:pt>
                <c:pt idx="2">
                  <c:v>poco probabile</c:v>
                </c:pt>
                <c:pt idx="3">
                  <c:v>probabile e consistente</c:v>
                </c:pt>
              </c:strCache>
            </c:strRef>
          </c:cat>
          <c:val>
            <c:numRef>
              <c:f>'Risultati congiuntura'!$I$49:$L$49</c:f>
              <c:numCache>
                <c:formatCode>0.0</c:formatCode>
                <c:ptCount val="4"/>
                <c:pt idx="0">
                  <c:v>78.787878787878782</c:v>
                </c:pt>
                <c:pt idx="1">
                  <c:v>6.0606060606060606</c:v>
                </c:pt>
                <c:pt idx="2">
                  <c:v>12.121212121212121</c:v>
                </c:pt>
                <c:pt idx="3">
                  <c:v>3.0303030303030303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DA-4F9D-8039-0ADB68F9F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Fatturato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0964796067158266E-2"/>
          <c:y val="0.15983878083615616"/>
          <c:w val="0.84375403074615674"/>
          <c:h val="0.79798640554546063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CONSUNTIVI'!$B$11</c:f>
              <c:strCache>
                <c:ptCount val="1"/>
                <c:pt idx="0">
                  <c:v>fatturato totale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sem. 2020</c:v>
                </c:pt>
                <c:pt idx="8">
                  <c:v>2° sem. 2020</c:v>
                </c:pt>
                <c:pt idx="9">
                  <c:v>1° sem. 2021</c:v>
                </c:pt>
                <c:pt idx="10">
                  <c:v>2° sem. 2021</c:v>
                </c:pt>
                <c:pt idx="11">
                  <c:v>1° sem. 2022</c:v>
                </c:pt>
              </c:strCache>
            </c:strRef>
          </c:cat>
          <c:val>
            <c:numRef>
              <c:f>'CONFRONTI CONSUNTIVI'!$C$11:$N$11</c:f>
              <c:numCache>
                <c:formatCode>\+\ 0.0_ ;[Red]\-0.0\ </c:formatCode>
                <c:ptCount val="12"/>
                <c:pt idx="0">
                  <c:v>1.8</c:v>
                </c:pt>
                <c:pt idx="1">
                  <c:v>1</c:v>
                </c:pt>
                <c:pt idx="2">
                  <c:v>10.4</c:v>
                </c:pt>
                <c:pt idx="3">
                  <c:v>5.6</c:v>
                </c:pt>
                <c:pt idx="4">
                  <c:v>7</c:v>
                </c:pt>
                <c:pt idx="5">
                  <c:v>2.6</c:v>
                </c:pt>
                <c:pt idx="6">
                  <c:v>3.5</c:v>
                </c:pt>
                <c:pt idx="7">
                  <c:v>-9</c:v>
                </c:pt>
                <c:pt idx="8" formatCode="General">
                  <c:v>-1.5</c:v>
                </c:pt>
                <c:pt idx="9" formatCode="General">
                  <c:v>18.8</c:v>
                </c:pt>
                <c:pt idx="10" formatCode="General">
                  <c:v>21.5</c:v>
                </c:pt>
                <c:pt idx="11" formatCode="General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A0-4B27-B7AF-DA607B267D9E}"/>
            </c:ext>
          </c:extLst>
        </c:ser>
        <c:ser>
          <c:idx val="1"/>
          <c:order val="1"/>
          <c:tx>
            <c:strRef>
              <c:f>'CONFRONTI CONSUNTIVI'!$B$12</c:f>
              <c:strCache>
                <c:ptCount val="1"/>
                <c:pt idx="0">
                  <c:v>fatturato interno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sem. 2020</c:v>
                </c:pt>
                <c:pt idx="8">
                  <c:v>2° sem. 2020</c:v>
                </c:pt>
                <c:pt idx="9">
                  <c:v>1° sem. 2021</c:v>
                </c:pt>
                <c:pt idx="10">
                  <c:v>2° sem. 2021</c:v>
                </c:pt>
                <c:pt idx="11">
                  <c:v>1° sem. 2022</c:v>
                </c:pt>
              </c:strCache>
            </c:strRef>
          </c:cat>
          <c:val>
            <c:numRef>
              <c:f>'CONFRONTI CONSUNTIVI'!$C$12:$N$12</c:f>
              <c:numCache>
                <c:formatCode>\+\ 0.0_ ;[Red]\-0.0\ </c:formatCode>
                <c:ptCount val="12"/>
                <c:pt idx="0">
                  <c:v>4.4000000000000004</c:v>
                </c:pt>
                <c:pt idx="1">
                  <c:v>4.8</c:v>
                </c:pt>
                <c:pt idx="2">
                  <c:v>8.5</c:v>
                </c:pt>
                <c:pt idx="3">
                  <c:v>8.1</c:v>
                </c:pt>
                <c:pt idx="4">
                  <c:v>12.5</c:v>
                </c:pt>
                <c:pt idx="5">
                  <c:v>-1.5</c:v>
                </c:pt>
                <c:pt idx="6">
                  <c:v>7.3</c:v>
                </c:pt>
                <c:pt idx="7">
                  <c:v>-6.3</c:v>
                </c:pt>
                <c:pt idx="8" formatCode="General">
                  <c:v>-5.3</c:v>
                </c:pt>
                <c:pt idx="9" formatCode="General">
                  <c:v>25</c:v>
                </c:pt>
                <c:pt idx="10" formatCode="General">
                  <c:v>29.1</c:v>
                </c:pt>
                <c:pt idx="11" formatCode="General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A0-4B27-B7AF-DA607B267D9E}"/>
            </c:ext>
          </c:extLst>
        </c:ser>
        <c:ser>
          <c:idx val="2"/>
          <c:order val="2"/>
          <c:tx>
            <c:strRef>
              <c:f>'CONFRONTI CONSUNTIVI'!$B$13</c:f>
              <c:strCache>
                <c:ptCount val="1"/>
                <c:pt idx="0">
                  <c:v>fatturato estero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sem. 2020</c:v>
                </c:pt>
                <c:pt idx="8">
                  <c:v>2° sem. 2020</c:v>
                </c:pt>
                <c:pt idx="9">
                  <c:v>1° sem. 2021</c:v>
                </c:pt>
                <c:pt idx="10">
                  <c:v>2° sem. 2021</c:v>
                </c:pt>
                <c:pt idx="11">
                  <c:v>1° sem. 2022</c:v>
                </c:pt>
              </c:strCache>
            </c:strRef>
          </c:cat>
          <c:val>
            <c:numRef>
              <c:f>'CONFRONTI CONSUNTIVI'!$C$13:$N$13</c:f>
              <c:numCache>
                <c:formatCode>\+\ 0.0_ ;[Red]\-0.0\ </c:formatCode>
                <c:ptCount val="12"/>
                <c:pt idx="0">
                  <c:v>0.5</c:v>
                </c:pt>
                <c:pt idx="1">
                  <c:v>-1</c:v>
                </c:pt>
                <c:pt idx="2">
                  <c:v>14.8</c:v>
                </c:pt>
                <c:pt idx="3">
                  <c:v>1.9</c:v>
                </c:pt>
                <c:pt idx="4">
                  <c:v>2.6</c:v>
                </c:pt>
                <c:pt idx="5">
                  <c:v>12</c:v>
                </c:pt>
                <c:pt idx="6">
                  <c:v>-2.4</c:v>
                </c:pt>
                <c:pt idx="7">
                  <c:v>-5.0999999999999996</c:v>
                </c:pt>
                <c:pt idx="8" formatCode="General">
                  <c:v>-0.6</c:v>
                </c:pt>
                <c:pt idx="9" formatCode="General">
                  <c:v>18.3</c:v>
                </c:pt>
                <c:pt idx="10" formatCode="General">
                  <c:v>3.6</c:v>
                </c:pt>
                <c:pt idx="11" formatCode="General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A0-4B27-B7AF-DA607B267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793144"/>
        <c:axId val="1"/>
      </c:lineChart>
      <c:catAx>
        <c:axId val="533793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53379314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Produzione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'CONFRONTI CONSUNTIVI'!$B$10</c:f>
              <c:strCache>
                <c:ptCount val="1"/>
                <c:pt idx="0">
                  <c:v>produzione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sem. 2020</c:v>
                </c:pt>
                <c:pt idx="8">
                  <c:v>2° sem. 2020</c:v>
                </c:pt>
                <c:pt idx="9">
                  <c:v>1° sem. 2021</c:v>
                </c:pt>
                <c:pt idx="10">
                  <c:v>2° sem. 2021</c:v>
                </c:pt>
                <c:pt idx="11">
                  <c:v>1° sem. 2022</c:v>
                </c:pt>
              </c:strCache>
            </c:strRef>
          </c:cat>
          <c:val>
            <c:numRef>
              <c:f>'CONFRONTI CONSUNTIVI'!$C$10:$N$10</c:f>
              <c:numCache>
                <c:formatCode>\+\ 0.0_ ;[Red]\-0.0\ </c:formatCode>
                <c:ptCount val="12"/>
                <c:pt idx="0">
                  <c:v>0.1</c:v>
                </c:pt>
                <c:pt idx="1">
                  <c:v>0.6</c:v>
                </c:pt>
                <c:pt idx="2">
                  <c:v>11.9</c:v>
                </c:pt>
                <c:pt idx="3">
                  <c:v>3</c:v>
                </c:pt>
                <c:pt idx="4">
                  <c:v>4</c:v>
                </c:pt>
                <c:pt idx="5">
                  <c:v>-1.3</c:v>
                </c:pt>
                <c:pt idx="6">
                  <c:v>-2</c:v>
                </c:pt>
                <c:pt idx="7">
                  <c:v>-6.3</c:v>
                </c:pt>
                <c:pt idx="8" formatCode="General">
                  <c:v>-0.4</c:v>
                </c:pt>
                <c:pt idx="9" formatCode="General">
                  <c:v>22.7</c:v>
                </c:pt>
                <c:pt idx="10" formatCode="General">
                  <c:v>24.4</c:v>
                </c:pt>
                <c:pt idx="11" formatCode="General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2-428E-A76E-0FAD4AB19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789864"/>
        <c:axId val="1"/>
      </c:lineChart>
      <c:catAx>
        <c:axId val="533789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5337898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zero"/>
    <c:showDLblsOverMax val="0"/>
  </c:chart>
  <c:spPr>
    <a:effectLst>
      <a:innerShdw blurRad="63500" dist="50800" dir="13500000">
        <a:prstClr val="black">
          <a:alpha val="50000"/>
        </a:prstClr>
      </a:inn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</a:defRPr>
            </a:pPr>
            <a:r>
              <a:rPr lang="it-IT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Occupazione</a:t>
            </a:r>
          </a:p>
        </c:rich>
      </c:tx>
      <c:layout>
        <c:manualLayout>
          <c:xMode val="edge"/>
          <c:yMode val="edge"/>
          <c:x val="0.58237495178694065"/>
          <c:y val="3.285771574195050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5918047206464784"/>
          <c:y val="4.4090323605995699E-2"/>
          <c:w val="0.70615201224846891"/>
          <c:h val="0.63872302420530769"/>
        </c:manualLayout>
      </c:layout>
      <c:lineChart>
        <c:grouping val="standard"/>
        <c:varyColors val="0"/>
        <c:ser>
          <c:idx val="0"/>
          <c:order val="0"/>
          <c:tx>
            <c:strRef>
              <c:f>'CONFRONTI CONSUNTIVI'!$B$14</c:f>
              <c:strCache>
                <c:ptCount val="1"/>
                <c:pt idx="0">
                  <c:v>occupazione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marker>
            <c:spPr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'CONFRONTI CONSUNTIVI'!$C$9:$N$9</c:f>
              <c:strCache>
                <c:ptCount val="12"/>
                <c:pt idx="0">
                  <c:v>2° sem. 2016</c:v>
                </c:pt>
                <c:pt idx="1">
                  <c:v>1° sem. 2017</c:v>
                </c:pt>
                <c:pt idx="2">
                  <c:v>2° sem. 2017</c:v>
                </c:pt>
                <c:pt idx="3">
                  <c:v>1° sem. 2018</c:v>
                </c:pt>
                <c:pt idx="4">
                  <c:v>2° sem. 2018</c:v>
                </c:pt>
                <c:pt idx="5">
                  <c:v>1° sem. 2019</c:v>
                </c:pt>
                <c:pt idx="6">
                  <c:v>2° sem. 2019</c:v>
                </c:pt>
                <c:pt idx="7">
                  <c:v>1° sem. 2020</c:v>
                </c:pt>
                <c:pt idx="8">
                  <c:v>2° sem. 2020</c:v>
                </c:pt>
                <c:pt idx="9">
                  <c:v>1° sem. 2021</c:v>
                </c:pt>
                <c:pt idx="10">
                  <c:v>2° sem. 2021</c:v>
                </c:pt>
                <c:pt idx="11">
                  <c:v>1° sem. 2022</c:v>
                </c:pt>
              </c:strCache>
            </c:strRef>
          </c:cat>
          <c:val>
            <c:numRef>
              <c:f>'CONFRONTI CONSUNTIVI'!$C$14:$N$14</c:f>
              <c:numCache>
                <c:formatCode>\+\ 0.0_ ;[Red]\-0.0\ </c:formatCode>
                <c:ptCount val="12"/>
                <c:pt idx="0">
                  <c:v>5.3</c:v>
                </c:pt>
                <c:pt idx="1">
                  <c:v>7.1</c:v>
                </c:pt>
                <c:pt idx="2">
                  <c:v>7.9</c:v>
                </c:pt>
                <c:pt idx="3" formatCode="\+\ 0.00_ ;[Red]\-0.00\ ">
                  <c:v>6.3</c:v>
                </c:pt>
                <c:pt idx="4" formatCode="\+\ 0.00_ ;[Red]\-0.00\ ">
                  <c:v>10.5</c:v>
                </c:pt>
                <c:pt idx="5" formatCode="\+\ 0.00_ ;[Red]\-0.00\ ">
                  <c:v>3.2</c:v>
                </c:pt>
                <c:pt idx="6" formatCode="\+\ 0.00_ ;[Red]\-0.00\ ">
                  <c:v>6.6</c:v>
                </c:pt>
                <c:pt idx="7" formatCode="\+\ 0.00_ ;[Red]\-0.00\ ">
                  <c:v>-0.5</c:v>
                </c:pt>
                <c:pt idx="8" formatCode="General">
                  <c:v>0.1</c:v>
                </c:pt>
                <c:pt idx="9" formatCode="General">
                  <c:v>4.0999999999999996</c:v>
                </c:pt>
                <c:pt idx="10" formatCode="General">
                  <c:v>5.7</c:v>
                </c:pt>
                <c:pt idx="11" formatCode="General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5C-4322-8C5B-E18BB873F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791832"/>
        <c:axId val="1"/>
      </c:lineChart>
      <c:catAx>
        <c:axId val="533791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\+\ 0.0_ ;[Red]\-0.0\ 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53379183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pPr>
            <a:endParaRPr lang="it-IT"/>
          </a:p>
        </c:txPr>
      </c:dTable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6.9861111111111124E-2"/>
          <c:w val="0.93888888888888888"/>
          <c:h val="0.671457786526684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totali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2BAD-43ED-94D2-D00E99E221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2BAD-43ED-94D2-D00E99E22162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BAD-43ED-94D2-D00E99E22162}"/>
              </c:ext>
            </c:extLst>
          </c:dPt>
          <c:dLbls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congiuntura'!$D$36:$F$36</c:f>
              <c:numCache>
                <c:formatCode>0.0</c:formatCode>
                <c:ptCount val="3"/>
                <c:pt idx="0">
                  <c:v>55.555555555555557</c:v>
                </c:pt>
                <c:pt idx="1">
                  <c:v>18.518518518518519</c:v>
                </c:pt>
                <c:pt idx="2">
                  <c:v>25.925925925925924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AD-43ED-94D2-D00E99E22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Ordini esteri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5F99-4E66-8059-8522BEC98CE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5F99-4E66-8059-8522BEC98CEC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5F99-4E66-8059-8522BEC98CE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33,4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99-4E66-8059-8522BEC98CEC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congiuntura'!$G$36:$I$36</c:f>
              <c:numCache>
                <c:formatCode>0.0</c:formatCode>
                <c:ptCount val="3"/>
                <c:pt idx="0">
                  <c:v>33.333333333333329</c:v>
                </c:pt>
                <c:pt idx="1">
                  <c:v>48.148148148148145</c:v>
                </c:pt>
                <c:pt idx="2">
                  <c:v>18.518518518518519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99-4E66-8059-8522BEC98C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Giacenze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305E-49B6-933D-1F3B34A77C3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305E-49B6-933D-1F3B34A77C3F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305E-49B6-933D-1F3B34A77C3F}"/>
              </c:ext>
            </c:extLst>
          </c:dPt>
          <c:dLbls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congiuntura'!$J$36:$L$36</c:f>
              <c:numCache>
                <c:formatCode>0.0</c:formatCode>
                <c:ptCount val="3"/>
                <c:pt idx="0">
                  <c:v>29.629629629629626</c:v>
                </c:pt>
                <c:pt idx="1">
                  <c:v>62.962962962962962</c:v>
                </c:pt>
                <c:pt idx="2">
                  <c:v>7.4074074074074066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5E-49B6-933D-1F3B34A77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Costi Materie Prime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2788-471E-BAF3-9907EDCBCA7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2788-471E-BAF3-9907EDCBCA73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2788-471E-BAF3-9907EDCBCA73}"/>
              </c:ext>
            </c:extLst>
          </c:dPt>
          <c:dLbls>
            <c:dLbl>
              <c:idx val="0"/>
              <c:layout>
                <c:manualLayout>
                  <c:x val="7.6976368345118673E-2"/>
                  <c:y val="-0.23835295622028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88-471E-BAF3-9907EDCBCA73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congiuntura'!$D$35:$F$35</c:f>
              <c:strCache>
                <c:ptCount val="3"/>
                <c:pt idx="0">
                  <c:v>aumento</c:v>
                </c:pt>
                <c:pt idx="1">
                  <c:v>stazionarietà</c:v>
                </c:pt>
                <c:pt idx="2">
                  <c:v>diminuzione</c:v>
                </c:pt>
              </c:strCache>
            </c:strRef>
          </c:cat>
          <c:val>
            <c:numRef>
              <c:f>'Risultati congiuntura'!$M$36:$O$36</c:f>
              <c:numCache>
                <c:formatCode>0.0</c:formatCode>
                <c:ptCount val="3"/>
                <c:pt idx="0">
                  <c:v>77.777777777777786</c:v>
                </c:pt>
                <c:pt idx="1">
                  <c:v>22.222222222222221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88-471E-BAF3-9907EDCBC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0000023428761801E-2"/>
          <c:y val="0.75773312242281865"/>
          <c:w val="0.89999995314247638"/>
          <c:h val="0.12698439009604637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Difficoltà reperimento personale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10B5-481F-B33B-4401A3258C3C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10B5-481F-B33B-4401A3258C3C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10B5-481F-B33B-4401A3258C3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10B5-481F-B33B-4401A3258C3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10B5-481F-B33B-4401A3258C3C}"/>
              </c:ext>
            </c:extLst>
          </c:dPt>
          <c:dLbls>
            <c:dLbl>
              <c:idx val="0"/>
              <c:layout>
                <c:manualLayout>
                  <c:x val="-6.2869915843960483E-2"/>
                  <c:y val="0.1125066898019594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B5-481F-B33B-4401A3258C3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19,3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B5-481F-B33B-4401A3258C3C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congiuntura'!$D$48:$H$48</c:f>
              <c:strCache>
                <c:ptCount val="5"/>
                <c:pt idx="0">
                  <c:v>nessuna</c:v>
                </c:pt>
                <c:pt idx="1">
                  <c:v>bassa</c:v>
                </c:pt>
                <c:pt idx="2">
                  <c:v>media</c:v>
                </c:pt>
                <c:pt idx="3">
                  <c:v>elevata</c:v>
                </c:pt>
                <c:pt idx="4">
                  <c:v>molto elevata</c:v>
                </c:pt>
              </c:strCache>
            </c:strRef>
          </c:cat>
          <c:val>
            <c:numRef>
              <c:f>'Risultati congiuntura'!$D$49:$H$49</c:f>
              <c:numCache>
                <c:formatCode>0.0</c:formatCode>
                <c:ptCount val="5"/>
                <c:pt idx="0">
                  <c:v>11.538461538461538</c:v>
                </c:pt>
                <c:pt idx="1">
                  <c:v>19.230769230769234</c:v>
                </c:pt>
                <c:pt idx="2">
                  <c:v>23.076923076923077</c:v>
                </c:pt>
                <c:pt idx="3">
                  <c:v>34.615384615384613</c:v>
                </c:pt>
                <c:pt idx="4">
                  <c:v>11.538461538461538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B5-481F-B33B-4401A3258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u="none" strike="noStrike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Ricorso alla CIG</a:t>
            </a:r>
            <a:endParaRPr lang="en-US" sz="1800" b="1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080C-410F-810B-EB551461630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080C-410F-810B-EB551461630C}"/>
              </c:ext>
            </c:extLst>
          </c:dPt>
          <c:dPt>
            <c:idx val="2"/>
            <c:bubble3D val="0"/>
            <c:spPr>
              <a:solidFill>
                <a:srgbClr val="ED7D31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080C-410F-810B-EB55146163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080C-410F-810B-EB551461630C}"/>
              </c:ext>
            </c:extLst>
          </c:dPt>
          <c:dLbls>
            <c:dLbl>
              <c:idx val="0"/>
              <c:layout>
                <c:manualLayout>
                  <c:x val="-8.2977895818119665E-2"/>
                  <c:y val="-6.27043552560056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73,2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0C-410F-810B-EB551461630C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'[1]Risultati congiuntura'!$I$48:$L$48</c:f>
              <c:strCache>
                <c:ptCount val="4"/>
                <c:pt idx="0">
                  <c:v>da escludersi</c:v>
                </c:pt>
                <c:pt idx="1">
                  <c:v>probabile ma limitata</c:v>
                </c:pt>
                <c:pt idx="2">
                  <c:v>poco probabile</c:v>
                </c:pt>
                <c:pt idx="3">
                  <c:v>probabile e consistente</c:v>
                </c:pt>
              </c:strCache>
            </c:strRef>
          </c:cat>
          <c:val>
            <c:numRef>
              <c:f>'Risultati congiuntura'!$I$49:$L$49</c:f>
              <c:numCache>
                <c:formatCode>0.0</c:formatCode>
                <c:ptCount val="4"/>
                <c:pt idx="0">
                  <c:v>73.076923076923066</c:v>
                </c:pt>
                <c:pt idx="1">
                  <c:v>11.538461538461538</c:v>
                </c:pt>
                <c:pt idx="2">
                  <c:v>11.538461538461538</c:v>
                </c:pt>
                <c:pt idx="3">
                  <c:v>3.8461538461538463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0C-410F-810B-EB5514616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0.60869</cdr:x>
      <cdr:y>0.54698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7E6BA36A-8A52-410E-8BC8-080C8AF3AE3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446645" y="1163043"/>
          <a:ext cx="1572904" cy="963251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0.66784</cdr:x>
      <cdr:y>0.61866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A55B653B-584D-4BFB-81A5-43868A3D995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684409" y="1315456"/>
          <a:ext cx="1335140" cy="810838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43E9863-6F36-45DA-BDA5-5D3C5DCD9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6FA65A3-D56E-495D-8DA9-B39F17A6B2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97BBC-7361-4C5D-9449-01E8A1C4E7C1}" type="datetimeFigureOut">
              <a:rPr lang="it-IT" smtClean="0"/>
              <a:t>26/07/2022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D6741C-6E2E-4259-85EA-071D8862CD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9F99ADD-34DF-4DE4-A560-75C0425F66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52EC7-B6D4-4446-A963-A04290FC42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6016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99D53-612B-4E3E-9D79-99C7B7A78528}" type="datetimeFigureOut">
              <a:rPr lang="it-IT" smtClean="0"/>
              <a:t>26/07/2022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84BBF-FF54-4C96-9300-DABE83430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755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3E7DA2-FC57-4A15-808D-099817828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2C92775-65E0-435C-B8A0-514E531B7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6879A7-B999-420B-9256-CEE64FDA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CFA-F978-4560-A5C3-7E9D530B58F6}" type="datetime1">
              <a:rPr lang="it-IT" smtClean="0"/>
              <a:t>26/07/2022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96B6D2-C199-49F2-8C82-1ED8FFC3E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5D7250-5ECB-4133-B2C7-E24A0BC4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61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C32A26-18DB-4904-922E-DE1F0402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782384-D5DC-449D-8802-9C432F5F9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352BF9-4E7B-44EF-ADED-684D51CE1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99F62-B035-4608-BB30-9E74E01A5B04}" type="datetime1">
              <a:rPr lang="it-IT" smtClean="0"/>
              <a:t>26/07/2022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ADEC73-BFF4-401C-AEDF-5B9D7FC9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D48D46-C7A9-443D-8764-87276190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1233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FA583A-ABD9-4DF7-8439-6F0A009C9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82E19E-3E35-439B-86C5-2ED4C68DA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9282C7-178A-4265-95B9-63DDC8E0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BF77-32E1-4FD7-B362-23EE46D0D568}" type="datetime1">
              <a:rPr lang="it-IT" smtClean="0"/>
              <a:t>26/07/2022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5F8824-0A32-4053-97BF-DEF8EB31C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557121-E10B-4FCA-B036-62393B5D9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738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3E1524-E15F-4444-90E0-F739F021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57A58C-0E29-456D-BDE5-CD4B62D12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D53BF7E-5CD2-4DCF-BD38-0F17F8472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CDD564A-8713-4C6F-98E8-23121802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4EB49-5BD9-446C-B90F-7AB2471D16E3}" type="datetime1">
              <a:rPr lang="it-IT" smtClean="0"/>
              <a:t>26/07/2022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0BEF5D-EC72-41D9-8A8B-67D18E982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B8E9197-78C6-4628-8559-70183BB6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434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D5E983-8A01-4C63-9884-9D6B1BF3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EEF1A9-2A6A-4AA2-A052-F14C80BE8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FF00BA-DB00-49BD-8C0C-5458EBBDD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3B6CF67-9848-4F16-93FD-09059C34F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97943C0-3A2D-413E-8BB4-420F1FCDF9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1457103-C1C8-487D-9EC2-89A209F05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A29F-44C3-42A4-BEF0-A82ADFDDCF48}" type="datetime1">
              <a:rPr lang="it-IT" smtClean="0"/>
              <a:t>26/07/2022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09E0027-E525-44B5-B79E-F035550A0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5FD0E31-C419-4533-80CA-E0263ABC1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850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458915-B494-40F7-8424-96BF28CA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0865F1F-7CEB-4119-B9B3-FADDAA67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F6836-6E22-48E6-94B4-3BDE3D9AFE69}" type="datetime1">
              <a:rPr lang="it-IT" smtClean="0"/>
              <a:t>26/07/2022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5FEE46F-8919-46D4-9710-1134582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65B037-856B-433E-9AE7-0036D998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98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5D4DFCD-1311-41DD-A8FF-296285868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98C2-B9E3-43D2-BC30-4ABF3AE4A130}" type="datetime1">
              <a:rPr lang="it-IT" smtClean="0"/>
              <a:t>26/07/2022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3535D93-410E-4715-8995-474D772D3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F37027F-F927-48BC-812F-B2B125B84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266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922126-2680-4D1D-9FC7-A355D1DD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56F9EC-7283-42DC-8AC8-35939B1E0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874207C-B26D-4C09-BAAB-A596CCF54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E4D4192-5D40-4FBE-AD65-981F8FBB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DDDF7-3811-48DA-BA74-B0FCF41CEF8E}" type="datetime1">
              <a:rPr lang="it-IT" smtClean="0"/>
              <a:t>26/07/2022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0A3B75-3EDD-4C9F-ABD3-0B1D1E8F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247AFF6-FB2C-453F-A8A7-4D735740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95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961115-6601-4D60-860E-58E686904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2797D27-F169-4E2F-9FBB-994831AA6B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556FB8-7763-4AFB-B4C2-B62593753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15855F-AF97-42CF-AB8A-B68AD3209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9D06-6C04-4DA3-9658-3A1BA66D7485}" type="datetime1">
              <a:rPr lang="it-IT" smtClean="0"/>
              <a:t>26/07/2022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160CFA-BF3E-4127-82BB-7ECFF8389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1A49B3-40D6-4D10-B416-E523B2EC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245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B2F68D-666D-484B-B47C-978412CEB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0816C16-7768-4A1C-8A84-AD98FC6A8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6B587C-505D-43DF-9504-34477AA0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EF3D7-D291-484C-87E3-15A94AC527A4}" type="datetime1">
              <a:rPr lang="it-IT" smtClean="0"/>
              <a:t>26/07/2022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E9A0A6-7803-4F1B-9832-D05A33A0C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02D1A8-CF45-4DB1-8D77-182ECA5A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141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6034EB8-A488-4DBF-B75C-F3AC57AFFE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E0A318A-E3DB-4327-BF94-8C0A4B6D2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0E5F0E-C31D-46A0-8FC8-C27EFF5E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B7C36-D6E8-463F-A84A-862B35DFD369}" type="datetime1">
              <a:rPr lang="it-IT" smtClean="0"/>
              <a:t>26/07/2022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BBA5DE-1769-478E-A846-BA0AA14C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0625C9-712F-4D47-98D0-D2AD8970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31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280F2C4-8B4D-47E8-9E6B-85EA6F5A4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3393BF2-6421-41E6-85F4-FF8B321E6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29D512-384D-455B-A961-69264CF75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70A47-3D95-438C-B217-0062F420AC9D}" type="datetime1">
              <a:rPr lang="it-IT" smtClean="0"/>
              <a:t>26/07/2022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02A0B6-C9FE-414A-90F4-1D46F3FFC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C8AB27-56F4-4F01-BC06-C61866D1C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D1BDA-6E50-49BC-9255-A565DB338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158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5.xml"/><Relationship Id="rId7" Type="http://schemas.openxmlformats.org/officeDocument/2006/relationships/image" Target="../media/image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hart" Target="../charts/chart11.xml"/><Relationship Id="rId5" Type="http://schemas.openxmlformats.org/officeDocument/2006/relationships/chart" Target="../charts/chart7.xml"/><Relationship Id="rId10" Type="http://schemas.openxmlformats.org/officeDocument/2006/relationships/chart" Target="../charts/chart10.xml"/><Relationship Id="rId4" Type="http://schemas.openxmlformats.org/officeDocument/2006/relationships/chart" Target="../charts/chart6.xml"/><Relationship Id="rId9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chart" Target="../charts/chart20.xml"/><Relationship Id="rId7" Type="http://schemas.openxmlformats.org/officeDocument/2006/relationships/image" Target="../media/image10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hart" Target="../charts/chart26.xml"/><Relationship Id="rId5" Type="http://schemas.openxmlformats.org/officeDocument/2006/relationships/chart" Target="../charts/chart22.xml"/><Relationship Id="rId10" Type="http://schemas.openxmlformats.org/officeDocument/2006/relationships/chart" Target="../charts/chart25.xml"/><Relationship Id="rId4" Type="http://schemas.openxmlformats.org/officeDocument/2006/relationships/chart" Target="../charts/chart21.xml"/><Relationship Id="rId9" Type="http://schemas.openxmlformats.org/officeDocument/2006/relationships/chart" Target="../charts/char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1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7.xml"/><Relationship Id="rId3" Type="http://schemas.openxmlformats.org/officeDocument/2006/relationships/chart" Target="../charts/chart33.xml"/><Relationship Id="rId7" Type="http://schemas.openxmlformats.org/officeDocument/2006/relationships/chart" Target="../charts/chart36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35.xml"/><Relationship Id="rId10" Type="http://schemas.openxmlformats.org/officeDocument/2006/relationships/chart" Target="../charts/chart39.xml"/><Relationship Id="rId4" Type="http://schemas.openxmlformats.org/officeDocument/2006/relationships/chart" Target="../charts/chart34.xml"/><Relationship Id="rId9" Type="http://schemas.openxmlformats.org/officeDocument/2006/relationships/chart" Target="../charts/char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4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0.xml"/><Relationship Id="rId3" Type="http://schemas.openxmlformats.org/officeDocument/2006/relationships/chart" Target="../charts/chart46.xml"/><Relationship Id="rId7" Type="http://schemas.openxmlformats.org/officeDocument/2006/relationships/chart" Target="../charts/chart49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48.xml"/><Relationship Id="rId10" Type="http://schemas.openxmlformats.org/officeDocument/2006/relationships/chart" Target="../charts/chart52.xml"/><Relationship Id="rId4" Type="http://schemas.openxmlformats.org/officeDocument/2006/relationships/chart" Target="../charts/chart47.xml"/><Relationship Id="rId9" Type="http://schemas.openxmlformats.org/officeDocument/2006/relationships/chart" Target="../charts/chart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86157D4-476A-4435-8BF9-436A3673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84D7FDD-1186-46E1-B9C8-DE26C58C2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07A75EA-4FDC-4E2F-A127-1D0A91BB9271}"/>
              </a:ext>
            </a:extLst>
          </p:cNvPr>
          <p:cNvSpPr/>
          <p:nvPr/>
        </p:nvSpPr>
        <p:spPr>
          <a:xfrm>
            <a:off x="5039140" y="1969708"/>
            <a:ext cx="4943060" cy="2305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27749BF-E45C-4376-B6A4-84CEB0589104}"/>
              </a:ext>
            </a:extLst>
          </p:cNvPr>
          <p:cNvSpPr txBox="1"/>
          <p:nvPr/>
        </p:nvSpPr>
        <p:spPr>
          <a:xfrm>
            <a:off x="5439538" y="1693153"/>
            <a:ext cx="414226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dirty="0">
                <a:solidFill>
                  <a:srgbClr val="002060"/>
                </a:solidFill>
              </a:rPr>
              <a:t> Indagine congiunturale </a:t>
            </a:r>
          </a:p>
          <a:p>
            <a:pPr algn="r"/>
            <a:r>
              <a:rPr lang="it-IT" sz="2800" b="1" dirty="0">
                <a:solidFill>
                  <a:srgbClr val="002060"/>
                </a:solidFill>
              </a:rPr>
              <a:t>I semestre 2022</a:t>
            </a:r>
          </a:p>
          <a:p>
            <a:pPr algn="r"/>
            <a:endParaRPr lang="it-IT" sz="2800" b="1" dirty="0">
              <a:solidFill>
                <a:srgbClr val="002060"/>
              </a:solidFill>
            </a:endParaRPr>
          </a:p>
          <a:p>
            <a:pPr algn="r"/>
            <a:r>
              <a:rPr lang="it-IT" sz="2800" b="1" dirty="0">
                <a:solidFill>
                  <a:srgbClr val="002060"/>
                </a:solidFill>
              </a:rPr>
              <a:t>Previsioni II semestre 2022</a:t>
            </a:r>
          </a:p>
          <a:p>
            <a:pPr algn="r"/>
            <a:endParaRPr lang="it-IT" b="1" dirty="0">
              <a:solidFill>
                <a:srgbClr val="00206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59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9F33E0-3BEA-4655-8830-2F2B23BF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Premessa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Andamenti congiunturali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Ordini, giacenze e materie prime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Occupazione e cassa integrazione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Rincari prezzi materie prime</a:t>
            </a:r>
          </a:p>
          <a:p>
            <a:pPr lvl="7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Previsioni II semestre 2022</a:t>
            </a:r>
          </a:p>
          <a:p>
            <a:pPr lvl="7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it-IT" sz="16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dirty="0"/>
          </a:p>
          <a:p>
            <a:pPr lvl="7"/>
            <a:endParaRPr lang="it-IT" dirty="0"/>
          </a:p>
          <a:p>
            <a:pPr lvl="7" algn="r"/>
            <a:endParaRPr lang="it-IT" dirty="0"/>
          </a:p>
          <a:p>
            <a:pPr lvl="7"/>
            <a:endParaRPr lang="it-IT" dirty="0"/>
          </a:p>
          <a:p>
            <a:endParaRPr lang="it-IT" dirty="0"/>
          </a:p>
          <a:p>
            <a:pPr marL="2743200" lvl="6" indent="0">
              <a:buNone/>
            </a:pPr>
            <a:endParaRPr lang="it-IT" dirty="0"/>
          </a:p>
          <a:p>
            <a:pPr marL="2743200" lvl="6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58ADDD-999C-4231-9C53-1B237DAC5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170" y="681037"/>
            <a:ext cx="3122630" cy="1618818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C374144-A3AF-43D8-9075-067365B9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2177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F7B3771-1D99-4AB7-85AB-D3352F1F6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568" y="4838516"/>
            <a:ext cx="2539109" cy="132556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1434F60-107A-40BD-85FF-A2D1CD5D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14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Premessa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05FECE-DB29-4089-A59A-76F681673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668"/>
            <a:ext cx="10515600" cy="464854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</a:rPr>
              <a:t>Prosegue l’incertezza nel 2022 per il contesto industriale italiano, derivante dal persistere dei rincari energetici e delle materie prime, che rischiano di frenare la ripresa avviata durante il 2021. 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it-IT" sz="1600" i="1" dirty="0">
                <a:solidFill>
                  <a:srgbClr val="1F497D"/>
                </a:solidFill>
                <a:latin typeface="Calibri" panose="020F0502020204030204" pitchFamily="34" charset="0"/>
              </a:rPr>
              <a:t>«La dinamica del PIL italiano è l’incerta sintesi di fattori che spingono in direzioni opposte. Al ribasso: i rincari di energia e alimentari (accentuati dalla guerra), per l’impatto su costi e margini delle imprese e su inflazione e potere d’acquisto delle famiglie, i tassi di interesse più alti e lo spread sovrano più ampio, il commercio internazionale debole. Al rialzo: la fine delle restrizioni anti-Covid e la stagione calda che spingono il turismo, la crescita delle costruzioni, la resilienza dell’industria (grazie alla sua diversificazione e al traino dei primi due settori), il risparmio accumulato che protegge i consumi. L’euro indebolito sul dollaro aiuta l’export, ma alza i prezzi dei beni importati.» (Fonte: Congiuntura Flash luglio 2022 – Centro Studi Confindustria)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3060065" algn="ctr"/>
                <a:tab pos="6120130" algn="r"/>
              </a:tabLst>
            </a:pPr>
            <a:endParaRPr lang="it-IT" sz="1600" dirty="0">
              <a:solidFill>
                <a:srgbClr val="1F497D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3060065" algn="ctr"/>
                <a:tab pos="6120130" algn="r"/>
              </a:tabLst>
            </a:pPr>
            <a:endParaRPr lang="it-IT" sz="1100" dirty="0">
              <a:solidFill>
                <a:srgbClr val="1F497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29EDBDD-CE0B-4CA1-A0E2-C728813AB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508" y="255380"/>
            <a:ext cx="1049665" cy="542224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3417A9-E4A4-41F2-8BE1-2295760F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3980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8FFE97-BE9B-42C1-BAC2-CD83043DC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602"/>
            <a:ext cx="10515600" cy="1325563"/>
          </a:xfrm>
        </p:spPr>
        <p:txBody>
          <a:bodyPr/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Premessa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01BFEA-12C0-459E-BE24-583E2BBED303}"/>
              </a:ext>
            </a:extLst>
          </p:cNvPr>
          <p:cNvSpPr/>
          <p:nvPr/>
        </p:nvSpPr>
        <p:spPr>
          <a:xfrm>
            <a:off x="692912" y="944816"/>
            <a:ext cx="10945091" cy="4855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Come nelle passate edizioni analizziamo le variazioni degli indicatori economici riscontrate nel primo semestre 2022 rispetto allo stesso semestre dell’anno precedente e le previsioni per il secondo semestre 2022. Il campione delle aziende aderenti a Confindustria Romagna fa parte del comparto manifatturiero e dei servizi e non comprende il settore delle costruzioni.</a:t>
            </a:r>
            <a:r>
              <a:rPr lang="it-IT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 dati sono ottenuti attraverso la somministrazione di un questionario.</a:t>
            </a:r>
          </a:p>
          <a:p>
            <a:pPr algn="just">
              <a:lnSpc>
                <a:spcPct val="150000"/>
              </a:lnSpc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Il primo semestre del 2022 evidenzia per le tre province della Romagna ancora una crescita degli indicatori economici (produzione +10%, fatturato totale +12,1%, fatturato interno +10,7%, fatturato estero +13,2%, occupazione +2,4%), mentre si continua a registrare preoccupazione per la crescita del costo delle materie prime, rilevate in aumento per l’86,5% del campione.</a:t>
            </a:r>
          </a:p>
          <a:p>
            <a:pPr algn="just">
              <a:lnSpc>
                <a:spcPct val="150000"/>
              </a:lnSpc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La </a:t>
            </a:r>
            <a:r>
              <a:rPr lang="it-IT" sz="1600" b="1" dirty="0">
                <a:solidFill>
                  <a:srgbClr val="1F497D"/>
                </a:solidFill>
                <a:ea typeface="Times New Roman" panose="02020603050405020304" pitchFamily="18" charset="0"/>
              </a:rPr>
              <a:t>media dei rincari dei costi energetici </a:t>
            </a: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nel primo semestre 2022, rispetto allo stesso semestre del 2021, è risultata pari all’</a:t>
            </a:r>
            <a:r>
              <a:rPr lang="it-IT" sz="1600" b="1" dirty="0">
                <a:solidFill>
                  <a:srgbClr val="1F497D"/>
                </a:solidFill>
                <a:ea typeface="Times New Roman" panose="02020603050405020304" pitchFamily="18" charset="0"/>
              </a:rPr>
              <a:t>85,93</a:t>
            </a: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%, mentre la </a:t>
            </a:r>
            <a:r>
              <a:rPr lang="it-IT" sz="1600" b="1" dirty="0">
                <a:solidFill>
                  <a:srgbClr val="1F497D"/>
                </a:solidFill>
                <a:ea typeface="Times New Roman" panose="02020603050405020304" pitchFamily="18" charset="0"/>
              </a:rPr>
              <a:t>media dei rincari dei costi delle materie prime </a:t>
            </a: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è stata del </a:t>
            </a:r>
            <a:r>
              <a:rPr lang="it-IT" sz="1600" b="1" dirty="0">
                <a:solidFill>
                  <a:srgbClr val="1F497D"/>
                </a:solidFill>
                <a:ea typeface="Times New Roman" panose="02020603050405020304" pitchFamily="18" charset="0"/>
              </a:rPr>
              <a:t>28,63</a:t>
            </a: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%. In particolare le aziende intervistate evidenziano che la loro attività sia stata influenzata dall’incremento dei prezzi di legno, petrolio, gas naturale e acciaio. Le conseguenze derivanti da tali aumenti sono principalmente la riduzione dei margini di profitto e l’aumento dei prezzi di vendita.</a:t>
            </a:r>
          </a:p>
          <a:p>
            <a:pPr algn="just">
              <a:lnSpc>
                <a:spcPct val="150000"/>
              </a:lnSpc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Tali rincari sono derivati dal contesto macroeconomico mondiale, con il persistere del conflitto russo-ucraino che traina l’aumento generale dei prezzi e la crescita dell’inflazione.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E17BA2B-285E-4B9F-BBA0-3A0F44F8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754" y="6025273"/>
            <a:ext cx="1328668" cy="69620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3FF4FBC-4530-46EF-8D94-FA8C90A5A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535" y="365125"/>
            <a:ext cx="1048603" cy="542591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25C3F3E-21DF-4726-97AE-647079E39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133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AE17BA2B-285E-4B9F-BBA0-3A0F44F8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9466" y="5933833"/>
            <a:ext cx="1328668" cy="69620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78FFE97-BE9B-42C1-BAC2-CD83043D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Premessa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01BFEA-12C0-459E-BE24-583E2BBED303}"/>
              </a:ext>
            </a:extLst>
          </p:cNvPr>
          <p:cNvSpPr/>
          <p:nvPr/>
        </p:nvSpPr>
        <p:spPr>
          <a:xfrm>
            <a:off x="711200" y="1284817"/>
            <a:ext cx="10945091" cy="6260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Nel confronto del primo semestre 2022, rispetto allo stesso semestre 2021, relativamente agli ordini totali, il 51,7% delle imprese ha segnalato un aumento, mentre il 31,5% una stazionarietà, il 16,8% una diminuzione. Per quanto riguarda gli ordini esteri, il 59,6% delle imprese li ha avuti stazionari, il 12,4% li ha visti diminuire e  il 28% in aumento.</a:t>
            </a:r>
          </a:p>
          <a:p>
            <a:pPr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Il dato relativo alle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</a:rPr>
              <a:t>giacenze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 mostra una stazionarietà per il 64,1% del campione, un aumento per il 30,3% e una diminuzione per l’5,6%. Il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</a:rPr>
              <a:t>costo delle materie prime 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</a:rPr>
              <a:t>ha visto il dato in aumento per il 86,5%, stazionario per il 13,5%.</a:t>
            </a:r>
            <a:endParaRPr lang="it-IT" sz="1600" dirty="0">
              <a:solidFill>
                <a:srgbClr val="1F497D"/>
              </a:solidFill>
              <a:ea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I dati di previsione di utilizzo della </a:t>
            </a:r>
            <a:r>
              <a:rPr lang="it-IT" sz="1600" b="1" dirty="0">
                <a:solidFill>
                  <a:srgbClr val="1F497D"/>
                </a:solidFill>
                <a:ea typeface="Times New Roman" panose="02020603050405020304" pitchFamily="18" charset="0"/>
              </a:rPr>
              <a:t>cassa integrazione </a:t>
            </a: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mostrano segnali di consolidamento sul non utilizzo (il 71,3% non intende attivarla nei secondo semestre del 2022), solo il 2,3% ritiene probabile l’utilizzo. </a:t>
            </a: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Continua il trend negativo di persistenti difficoltà da parte delle aziende nel reperire figure professionali adeguate alle proprie esigenze. Il 43,6% del campione dichiara di avere elevate e molto elevate </a:t>
            </a:r>
            <a:r>
              <a:rPr lang="it-IT" sz="1600" b="1" dirty="0">
                <a:solidFill>
                  <a:srgbClr val="1F497D"/>
                </a:solidFill>
                <a:ea typeface="Times New Roman" panose="02020603050405020304" pitchFamily="18" charset="0"/>
              </a:rPr>
              <a:t>difficoltà nel reperire personale</a:t>
            </a:r>
            <a:r>
              <a:rPr lang="it-IT" sz="1600" dirty="0">
                <a:solidFill>
                  <a:srgbClr val="1F497D"/>
                </a:solidFill>
                <a:ea typeface="Times New Roman" panose="02020603050405020304" pitchFamily="18" charset="0"/>
              </a:rPr>
              <a:t>. Solo il 10,4% non rileva alcuna difficoltà.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Per il </a:t>
            </a:r>
            <a:r>
              <a:rPr lang="it-IT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second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 panose="02020603050405020304" pitchFamily="18" charset="0"/>
              </a:rPr>
              <a:t>o semestre 2022 le previsioni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, viste le incertezze dovute all’aumento dei costi delle materie prime, rimangono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prevalentemente stazionarie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per tutti gli indici economici.</a:t>
            </a:r>
            <a:r>
              <a:rPr kumimoji="0" lang="it-IT" sz="1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 Le maggiori preoccupazioni rilevate, oltre ai rincari già citati, risultano essere la prosecuzione del conflitto russo-ucraino, le difficoltà nel reperire materie prime e l’eventuale ritorno dell’emergenza sanitaria dovuta al Covid-19.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3FF4FBC-4530-46EF-8D94-FA8C90A5A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535" y="365125"/>
            <a:ext cx="1048603" cy="542591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25C3F3E-21DF-4726-97AE-647079E39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327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F7B3771-1D99-4AB7-85AB-D3352F1F617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508" y="5844216"/>
            <a:ext cx="1359295" cy="70963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1434F60-107A-40BD-85FF-A2D1CD5D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-180948"/>
            <a:ext cx="10515600" cy="1325563"/>
          </a:xfrm>
        </p:spPr>
        <p:txBody>
          <a:bodyPr>
            <a:normAutofit/>
          </a:bodyPr>
          <a:lstStyle/>
          <a:p>
            <a:pPr lvl="7" algn="ctr"/>
            <a:r>
              <a:rPr lang="it-IT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Andamenti congiunturali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29EDBDD-CE0B-4CA1-A0E2-C728813AB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508" y="255380"/>
            <a:ext cx="1049665" cy="542224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5D9BAD3-AC27-44CF-9BCE-6B37679F1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6</a:t>
            </a:fld>
            <a:endParaRPr lang="it-IT"/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E7C4E966-7849-4DD4-BB17-F47BC9848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048152"/>
              </p:ext>
            </p:extLst>
          </p:nvPr>
        </p:nvGraphicFramePr>
        <p:xfrm>
          <a:off x="899160" y="1044247"/>
          <a:ext cx="3009900" cy="2310529"/>
        </p:xfrm>
        <a:graphic>
          <a:graphicData uri="http://schemas.openxmlformats.org/drawingml/2006/table">
            <a:tbl>
              <a:tblPr/>
              <a:tblGrid>
                <a:gridCol w="1816100">
                  <a:extLst>
                    <a:ext uri="{9D8B030D-6E8A-4147-A177-3AD203B41FA5}">
                      <a16:colId xmlns:a16="http://schemas.microsoft.com/office/drawing/2014/main" val="3120504780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3608025261"/>
                    </a:ext>
                  </a:extLst>
                </a:gridCol>
              </a:tblGrid>
              <a:tr h="106656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INDICATORE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% VARIAZIONE 1° SEM. 2022 SU 1° SEM 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38416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PRODUZIONE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64527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60860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INTERNO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14396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ESTERO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24538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OCCUPAZIONE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929135"/>
                  </a:ext>
                </a:extLst>
              </a:tr>
            </a:tbl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6BFF9F5E-5A33-BF69-C4A7-D5C73838F4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815622"/>
              </p:ext>
            </p:extLst>
          </p:nvPr>
        </p:nvGraphicFramePr>
        <p:xfrm>
          <a:off x="4999955" y="797604"/>
          <a:ext cx="6041211" cy="2855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5B9BDF8D-2400-F25B-6563-9773FBEA4C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550760"/>
              </p:ext>
            </p:extLst>
          </p:nvPr>
        </p:nvGraphicFramePr>
        <p:xfrm>
          <a:off x="307864" y="3653163"/>
          <a:ext cx="4836703" cy="290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0CCE7E65-BD44-A0EE-75BC-720EE30E18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62942"/>
              </p:ext>
            </p:extLst>
          </p:nvPr>
        </p:nvGraphicFramePr>
        <p:xfrm>
          <a:off x="4733022" y="3847802"/>
          <a:ext cx="5641571" cy="264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93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E45CAF-1563-47CB-90C7-C3A87868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1475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Ordini - giacenze - materie prime  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385E2F-A47D-4171-B9F7-A7416E68E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3581"/>
            <a:ext cx="10515600" cy="5493382"/>
          </a:xfrm>
        </p:spPr>
        <p:txBody>
          <a:bodyPr>
            <a:normAutofit/>
          </a:bodyPr>
          <a:lstStyle/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it-IT" sz="1600" dirty="0"/>
          </a:p>
          <a:p>
            <a:endParaRPr lang="it-IT" sz="1600" dirty="0"/>
          </a:p>
          <a:p>
            <a:endParaRPr lang="it-IT" sz="1600" dirty="0"/>
          </a:p>
          <a:p>
            <a:endParaRPr lang="it-IT" sz="1600" dirty="0"/>
          </a:p>
          <a:p>
            <a:pPr marL="0" indent="0">
              <a:buNone/>
            </a:pPr>
            <a:endParaRPr lang="it-IT" sz="1600" dirty="0"/>
          </a:p>
          <a:p>
            <a:pPr marL="0" indent="0" algn="just">
              <a:buNone/>
            </a:pPr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2705C589-F335-4B92-86D3-86272EEF03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306951"/>
              </p:ext>
            </p:extLst>
          </p:nvPr>
        </p:nvGraphicFramePr>
        <p:xfrm>
          <a:off x="1358282" y="1269507"/>
          <a:ext cx="3488925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D614B41C-B267-4DF5-AC11-0DD2F5BD0D57}"/>
              </a:ext>
            </a:extLst>
          </p:cNvPr>
          <p:cNvGraphicFramePr>
            <a:graphicFrameLocks/>
          </p:cNvGraphicFramePr>
          <p:nvPr/>
        </p:nvGraphicFramePr>
        <p:xfrm>
          <a:off x="6715124" y="1269507"/>
          <a:ext cx="3848101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4750D49-B578-436F-9BD8-8BD6F3A93EB2}"/>
              </a:ext>
            </a:extLst>
          </p:cNvPr>
          <p:cNvGraphicFramePr>
            <a:graphicFrameLocks/>
          </p:cNvGraphicFramePr>
          <p:nvPr/>
        </p:nvGraphicFramePr>
        <p:xfrm>
          <a:off x="1358282" y="4168778"/>
          <a:ext cx="3204193" cy="2005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C22D9DBD-C243-4F3C-AE26-8DDA03516DA0}"/>
              </a:ext>
            </a:extLst>
          </p:cNvPr>
          <p:cNvGraphicFramePr>
            <a:graphicFrameLocks/>
          </p:cNvGraphicFramePr>
          <p:nvPr/>
        </p:nvGraphicFramePr>
        <p:xfrm>
          <a:off x="6886576" y="4048126"/>
          <a:ext cx="4019549" cy="2126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E61EF0C-A59A-4B02-B69F-2FEF712C6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5589" y="186937"/>
            <a:ext cx="1048603" cy="5425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35FE3A7-CE3F-4AEA-8F72-ADEAEA627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2984" y="5926993"/>
            <a:ext cx="1359526" cy="707197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2B95F-BA59-4713-A2CC-ADDA3C00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7</a:t>
            </a:fld>
            <a:endParaRPr lang="it-IT"/>
          </a:p>
        </p:txBody>
      </p: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4189CDE0-5AB1-C393-2F2F-3866BAAF4B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3272803"/>
              </p:ext>
            </p:extLst>
          </p:nvPr>
        </p:nvGraphicFramePr>
        <p:xfrm>
          <a:off x="1285875" y="1024129"/>
          <a:ext cx="4503713" cy="2678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201B0BAD-C920-403D-E89D-5C1FAA832D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85810"/>
              </p:ext>
            </p:extLst>
          </p:nvPr>
        </p:nvGraphicFramePr>
        <p:xfrm>
          <a:off x="6402412" y="1021326"/>
          <a:ext cx="4503713" cy="2679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A88BD828-0E2A-198C-B6FD-4A085B16BB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825837"/>
              </p:ext>
            </p:extLst>
          </p:nvPr>
        </p:nvGraphicFramePr>
        <p:xfrm>
          <a:off x="1316375" y="4043226"/>
          <a:ext cx="4408151" cy="2599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115E26F1-4BB4-C81D-1342-9AA8357318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604118"/>
              </p:ext>
            </p:extLst>
          </p:nvPr>
        </p:nvGraphicFramePr>
        <p:xfrm>
          <a:off x="6335087" y="4036582"/>
          <a:ext cx="4408151" cy="2597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58761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8FFE97-BE9B-42C1-BAC2-CD83043D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b="1" dirty="0">
                <a:solidFill>
                  <a:srgbClr val="4472C4">
                    <a:lumMod val="50000"/>
                  </a:srgbClr>
                </a:solidFill>
              </a:rPr>
              <a:t>Occupazione e cassa integrazione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01BFEA-12C0-459E-BE24-583E2BBED303}"/>
              </a:ext>
            </a:extLst>
          </p:cNvPr>
          <p:cNvSpPr/>
          <p:nvPr/>
        </p:nvSpPr>
        <p:spPr>
          <a:xfrm>
            <a:off x="711200" y="1284817"/>
            <a:ext cx="10945091" cy="278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E17BA2B-285E-4B9F-BBA0-3A0F44F8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3" y="5674963"/>
            <a:ext cx="1560945" cy="81791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3FF4FBC-4530-46EF-8D94-FA8C90A5A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535" y="365125"/>
            <a:ext cx="1048603" cy="542591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3D95CB-9494-44A7-A84D-2BE223FB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8</a:t>
            </a:fld>
            <a:endParaRPr lang="it-IT"/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B8854888-B158-BF6C-AF6D-6CFF7D0DF4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450449"/>
              </p:ext>
            </p:extLst>
          </p:nvPr>
        </p:nvGraphicFramePr>
        <p:xfrm>
          <a:off x="711201" y="2638249"/>
          <a:ext cx="5113526" cy="2934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937A3770-5248-792F-8126-1908A9BC64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652249"/>
              </p:ext>
            </p:extLst>
          </p:nvPr>
        </p:nvGraphicFramePr>
        <p:xfrm>
          <a:off x="6367273" y="2638249"/>
          <a:ext cx="5113526" cy="2934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0727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FDE98-D4E1-472D-BB88-7585F490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969"/>
            <a:ext cx="10515600" cy="1325563"/>
          </a:xfrm>
        </p:spPr>
        <p:txBody>
          <a:bodyPr>
            <a:normAutofit/>
          </a:bodyPr>
          <a:lstStyle/>
          <a:p>
            <a:pPr marL="3429000" marR="0" lvl="7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tabLst/>
              <a:defRPr/>
            </a:pPr>
            <a:r>
              <a:rPr lang="it-IT" sz="2400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Rincari prezzi materie prime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48A792-A598-4C79-859B-7AA373AF1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5516" y="287915"/>
            <a:ext cx="1048603" cy="542591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34890C14-C1F8-4D07-B58D-882BA3EE4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E6B4B389-6E75-467A-9B8A-22FFE2788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769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398ED77-F70E-4308-9814-A8784C58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9</a:t>
            </a:fld>
            <a:endParaRPr lang="it-IT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534BE596-153E-45AC-88F4-9F011FA2E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538" y="5721977"/>
            <a:ext cx="1560711" cy="816935"/>
          </a:xfrm>
          <a:prstGeom prst="rect">
            <a:avLst/>
          </a:prstGeom>
        </p:spPr>
      </p:pic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60A6FEC3-6834-7A27-73CA-A211B23D36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3293437"/>
              </p:ext>
            </p:extLst>
          </p:nvPr>
        </p:nvGraphicFramePr>
        <p:xfrm>
          <a:off x="838200" y="2710892"/>
          <a:ext cx="4629912" cy="3304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Grafico 20">
            <a:extLst>
              <a:ext uri="{FF2B5EF4-FFF2-40B4-BE49-F238E27FC236}">
                <a16:creationId xmlns:a16="http://schemas.microsoft.com/office/drawing/2014/main" id="{473DB660-8474-EA74-A9B9-5783FCB1B7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506322"/>
              </p:ext>
            </p:extLst>
          </p:nvPr>
        </p:nvGraphicFramePr>
        <p:xfrm>
          <a:off x="6381940" y="2013509"/>
          <a:ext cx="51339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3588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FDE98-D4E1-472D-BB88-7585F490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marL="3429000" marR="0" lvl="7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tabLst/>
              <a:defRPr/>
            </a:pPr>
            <a:r>
              <a:rPr lang="it-IT" sz="2400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Previsioni II semestre 2022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925726-D414-4432-9306-0A82C12A9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50000"/>
              </a:lnSpc>
              <a:buNone/>
              <a:tabLst>
                <a:tab pos="3060065" algn="ctr"/>
                <a:tab pos="6120130" algn="r"/>
                <a:tab pos="449580" algn="l"/>
              </a:tabLst>
            </a:pP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L’andamento della </a:t>
            </a:r>
            <a:r>
              <a:rPr lang="it-IT" sz="1600" b="1" u="sng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produzione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viene previsto in aumento da un 86,5% delle imprese, stazionario da un 13,5% e nessuno degli imprenditori prevede una diminuzione.</a:t>
            </a:r>
            <a:r>
              <a:rPr lang="it-IT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Per quanto riguarda le previsioni sugli </a:t>
            </a:r>
            <a:r>
              <a:rPr lang="it-IT" sz="1600" b="1" u="sng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ordini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il 49,4% delle aziende prevede una stazionarietà, il 33,7%  un aumento ed il 16,9% una diminuzione. Con riferimento agli </a:t>
            </a:r>
            <a:r>
              <a:rPr lang="it-IT" sz="1600" b="1" u="sng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ordini esteri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per il 44,9% saranno stazionari, per il 33,7% in aumento e per il 21,4% in diminuzione. Per quel che riguarda le </a:t>
            </a:r>
            <a:r>
              <a:rPr lang="it-IT" sz="1600" b="1" u="sng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giacenze,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il 70,8% delle imprese le prevede stazionarie, il 24,7% in aumento ed il 4,5% in diminuzione.</a:t>
            </a:r>
            <a:r>
              <a:rPr lang="it-IT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Le previsioni sull’</a:t>
            </a:r>
            <a:r>
              <a:rPr lang="it-IT" sz="1600" b="1" u="sng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occupazione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sono stazionarie per il 65,2% del campione, in crescita per il 14,6% ed in calo 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</a:rPr>
              <a:t>per il 20,2</a:t>
            </a:r>
            <a:r>
              <a:rPr lang="it-IT" sz="1600" dirty="0">
                <a:solidFill>
                  <a:srgbClr val="1F497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%. </a:t>
            </a:r>
            <a:endParaRPr lang="it-IT" sz="11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48A792-A598-4C79-859B-7AA373AF1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5516" y="287915"/>
            <a:ext cx="1048603" cy="5425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ACE9A71-B927-4008-80DC-402C38486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538" y="5721977"/>
            <a:ext cx="1560711" cy="816935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95DC63-8E86-4B0C-988E-D38A2B22B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7399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9F33E0-3BEA-4655-8830-2F2B23BF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/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Forlì-Cesena: Andamenti congiunturali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Ordini, giacenze e materie prime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Occupazione e cassa integrazione</a:t>
            </a:r>
          </a:p>
          <a:p>
            <a:pPr marL="3200400" lvl="7" indent="0">
              <a:lnSpc>
                <a:spcPct val="100000"/>
              </a:lnSpc>
              <a:buNone/>
            </a:pPr>
            <a:endParaRPr lang="it-IT" sz="16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dirty="0"/>
          </a:p>
          <a:p>
            <a:pPr lvl="7"/>
            <a:endParaRPr lang="it-IT" dirty="0"/>
          </a:p>
          <a:p>
            <a:pPr lvl="7"/>
            <a:endParaRPr lang="it-IT" dirty="0"/>
          </a:p>
          <a:p>
            <a:pPr lvl="7"/>
            <a:endParaRPr lang="it-IT" dirty="0"/>
          </a:p>
          <a:p>
            <a:endParaRPr lang="it-IT" dirty="0"/>
          </a:p>
          <a:p>
            <a:pPr marL="2743200" lvl="6" indent="0">
              <a:buNone/>
            </a:pPr>
            <a:endParaRPr lang="it-IT" dirty="0"/>
          </a:p>
          <a:p>
            <a:pPr marL="2743200" lvl="6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58ADDD-999C-4231-9C53-1B237DAC5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170" y="681037"/>
            <a:ext cx="3122630" cy="1618818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C374144-A3AF-43D8-9075-067365B9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6758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434F60-107A-40BD-85FF-A2D1CD5D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515"/>
            <a:ext cx="10515600" cy="1325563"/>
          </a:xfrm>
        </p:spPr>
        <p:txBody>
          <a:bodyPr>
            <a:normAutofit/>
          </a:bodyPr>
          <a:lstStyle/>
          <a:p>
            <a:pPr lvl="7" algn="ctr"/>
            <a:r>
              <a:rPr lang="it-IT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Andamenti congiunturali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29EDBDD-CE0B-4CA1-A0E2-C728813A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508" y="255380"/>
            <a:ext cx="1049665" cy="54222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213F031-CD41-4D56-8B25-5362E2413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5241" y="5715039"/>
            <a:ext cx="1499104" cy="887581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965E623-3284-4B24-82D0-6C01AAE8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12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5403D0D-8A5A-47AF-BD3A-E0320B5CF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17129"/>
              </p:ext>
            </p:extLst>
          </p:nvPr>
        </p:nvGraphicFramePr>
        <p:xfrm>
          <a:off x="1337439" y="1212994"/>
          <a:ext cx="3035300" cy="2004060"/>
        </p:xfrm>
        <a:graphic>
          <a:graphicData uri="http://schemas.openxmlformats.org/drawingml/2006/table">
            <a:tbl>
              <a:tblPr/>
              <a:tblGrid>
                <a:gridCol w="1826889">
                  <a:extLst>
                    <a:ext uri="{9D8B030D-6E8A-4147-A177-3AD203B41FA5}">
                      <a16:colId xmlns:a16="http://schemas.microsoft.com/office/drawing/2014/main" val="1388243990"/>
                    </a:ext>
                  </a:extLst>
                </a:gridCol>
                <a:gridCol w="1208411">
                  <a:extLst>
                    <a:ext uri="{9D8B030D-6E8A-4147-A177-3AD203B41FA5}">
                      <a16:colId xmlns:a16="http://schemas.microsoft.com/office/drawing/2014/main" val="370536063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INDICATORE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% VARIAZIONE 1° SEM. 2022 SU 1° SEM 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83823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PRODUZIONE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69701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919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INTERNO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182325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ESTERO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34373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OCCUPAZIONE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231726"/>
                  </a:ext>
                </a:extLst>
              </a:tr>
            </a:tbl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5336C9B2-8467-7AD5-7DCC-D891C31F2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922801"/>
              </p:ext>
            </p:extLst>
          </p:nvPr>
        </p:nvGraphicFramePr>
        <p:xfrm>
          <a:off x="5466266" y="952469"/>
          <a:ext cx="6075907" cy="286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F90A7239-893A-C4BA-9E4C-72FCC79F07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328205"/>
              </p:ext>
            </p:extLst>
          </p:nvPr>
        </p:nvGraphicFramePr>
        <p:xfrm>
          <a:off x="200215" y="3336624"/>
          <a:ext cx="5153025" cy="329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D211323C-5EA5-952A-D4BF-516600E8A1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6709476"/>
              </p:ext>
            </p:extLst>
          </p:nvPr>
        </p:nvGraphicFramePr>
        <p:xfrm>
          <a:off x="5242216" y="3887177"/>
          <a:ext cx="5153025" cy="286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42407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E45CAF-1563-47CB-90C7-C3A87868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1475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Ordini - giacenze - materie prime  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385E2F-A47D-4171-B9F7-A7416E68E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3581"/>
            <a:ext cx="10515600" cy="54933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it-IT" sz="1600" dirty="0"/>
          </a:p>
          <a:p>
            <a:endParaRPr lang="it-IT" sz="1600" dirty="0"/>
          </a:p>
          <a:p>
            <a:endParaRPr lang="it-IT" sz="1600" dirty="0"/>
          </a:p>
          <a:p>
            <a:endParaRPr lang="it-IT" sz="1600" dirty="0"/>
          </a:p>
          <a:p>
            <a:pPr marL="0" indent="0">
              <a:buNone/>
            </a:pPr>
            <a:endParaRPr lang="it-IT" sz="1600" dirty="0"/>
          </a:p>
          <a:p>
            <a:pPr marL="0" indent="0" algn="just">
              <a:buNone/>
            </a:pPr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2705C589-F335-4B92-86D3-86272EEF03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418030"/>
              </p:ext>
            </p:extLst>
          </p:nvPr>
        </p:nvGraphicFramePr>
        <p:xfrm>
          <a:off x="1358282" y="1269507"/>
          <a:ext cx="3488925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D614B41C-B267-4DF5-AC11-0DD2F5BD0D57}"/>
              </a:ext>
            </a:extLst>
          </p:cNvPr>
          <p:cNvGraphicFramePr>
            <a:graphicFrameLocks/>
          </p:cNvGraphicFramePr>
          <p:nvPr/>
        </p:nvGraphicFramePr>
        <p:xfrm>
          <a:off x="6715124" y="1269507"/>
          <a:ext cx="3848101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4750D49-B578-436F-9BD8-8BD6F3A93EB2}"/>
              </a:ext>
            </a:extLst>
          </p:cNvPr>
          <p:cNvGraphicFramePr>
            <a:graphicFrameLocks/>
          </p:cNvGraphicFramePr>
          <p:nvPr/>
        </p:nvGraphicFramePr>
        <p:xfrm>
          <a:off x="1358282" y="4168778"/>
          <a:ext cx="3204193" cy="2005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C22D9DBD-C243-4F3C-AE26-8DDA03516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060337"/>
              </p:ext>
            </p:extLst>
          </p:nvPr>
        </p:nvGraphicFramePr>
        <p:xfrm>
          <a:off x="7810667" y="4509168"/>
          <a:ext cx="4019549" cy="2126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E61EF0C-A59A-4B02-B69F-2FEF712C6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5589" y="186937"/>
            <a:ext cx="1048603" cy="54259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F9DF60A-9B74-4C3E-AE72-A64B5A51BA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9862" y="5766476"/>
            <a:ext cx="1499746" cy="883997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41E85D6-24F4-44C1-9415-822AB6AE6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13</a:t>
            </a:fld>
            <a:endParaRPr lang="it-IT"/>
          </a:p>
        </p:txBody>
      </p:sp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C80E353E-CF0D-1A5D-F252-9F1FEB277D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780731"/>
              </p:ext>
            </p:extLst>
          </p:nvPr>
        </p:nvGraphicFramePr>
        <p:xfrm>
          <a:off x="1254128" y="957555"/>
          <a:ext cx="4091618" cy="2343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Grafico 19">
            <a:extLst>
              <a:ext uri="{FF2B5EF4-FFF2-40B4-BE49-F238E27FC236}">
                <a16:creationId xmlns:a16="http://schemas.microsoft.com/office/drawing/2014/main" id="{7D09CC87-580B-140E-99C7-47627C0615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563978"/>
              </p:ext>
            </p:extLst>
          </p:nvPr>
        </p:nvGraphicFramePr>
        <p:xfrm>
          <a:off x="5822161" y="957555"/>
          <a:ext cx="4091618" cy="2343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3" name="Grafico 22">
            <a:extLst>
              <a:ext uri="{FF2B5EF4-FFF2-40B4-BE49-F238E27FC236}">
                <a16:creationId xmlns:a16="http://schemas.microsoft.com/office/drawing/2014/main" id="{F7CB216A-6B4C-FAA6-6F26-6755E420F0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517895"/>
              </p:ext>
            </p:extLst>
          </p:nvPr>
        </p:nvGraphicFramePr>
        <p:xfrm>
          <a:off x="1254128" y="3445552"/>
          <a:ext cx="4091618" cy="2320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4" name="Grafico 23">
            <a:extLst>
              <a:ext uri="{FF2B5EF4-FFF2-40B4-BE49-F238E27FC236}">
                <a16:creationId xmlns:a16="http://schemas.microsoft.com/office/drawing/2014/main" id="{7ABD15A5-5084-38B9-0309-AEE74896F0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634235"/>
              </p:ext>
            </p:extLst>
          </p:nvPr>
        </p:nvGraphicFramePr>
        <p:xfrm>
          <a:off x="5822161" y="3451829"/>
          <a:ext cx="4091619" cy="2314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211393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8FFE97-BE9B-42C1-BAC2-CD83043D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b="1" dirty="0">
                <a:solidFill>
                  <a:srgbClr val="4472C4">
                    <a:lumMod val="50000"/>
                  </a:srgbClr>
                </a:solidFill>
              </a:rPr>
              <a:t>Occupazione e cassa integrazione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01BFEA-12C0-459E-BE24-583E2BBED303}"/>
              </a:ext>
            </a:extLst>
          </p:cNvPr>
          <p:cNvSpPr/>
          <p:nvPr/>
        </p:nvSpPr>
        <p:spPr>
          <a:xfrm>
            <a:off x="711200" y="1284817"/>
            <a:ext cx="10945091" cy="278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3FF4FBC-4530-46EF-8D94-FA8C90A5A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535" y="365125"/>
            <a:ext cx="1048603" cy="542591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3D95CB-9494-44A7-A84D-2BE223FB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14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D7753E1-A1CF-48A0-8EA8-97E3C3B93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62" y="5777109"/>
            <a:ext cx="1499746" cy="883997"/>
          </a:xfrm>
          <a:prstGeom prst="rect">
            <a:avLst/>
          </a:prstGeom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0D6D2AFB-3360-6FBE-082E-BCC960ED9D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372023"/>
              </p:ext>
            </p:extLst>
          </p:nvPr>
        </p:nvGraphicFramePr>
        <p:xfrm>
          <a:off x="535709" y="1946486"/>
          <a:ext cx="5857875" cy="3268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0FEAB760-241E-E079-5716-0192213B48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696369"/>
              </p:ext>
            </p:extLst>
          </p:nvPr>
        </p:nvGraphicFramePr>
        <p:xfrm>
          <a:off x="6507692" y="1952836"/>
          <a:ext cx="5148600" cy="326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98789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9F33E0-3BEA-4655-8830-2F2B23BF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/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Ravenna: Andamenti congiunturali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Ordini, giacenze e materie prime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Occupazione e cassa integrazione</a:t>
            </a:r>
          </a:p>
          <a:p>
            <a:pPr lvl="7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it-IT" sz="16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dirty="0"/>
          </a:p>
          <a:p>
            <a:pPr lvl="7"/>
            <a:endParaRPr lang="it-IT" dirty="0"/>
          </a:p>
          <a:p>
            <a:pPr lvl="7"/>
            <a:endParaRPr lang="it-IT" dirty="0"/>
          </a:p>
          <a:p>
            <a:pPr lvl="7"/>
            <a:endParaRPr lang="it-IT" dirty="0"/>
          </a:p>
          <a:p>
            <a:endParaRPr lang="it-IT" dirty="0"/>
          </a:p>
          <a:p>
            <a:pPr marL="2743200" lvl="6" indent="0">
              <a:buNone/>
            </a:pPr>
            <a:endParaRPr lang="it-IT" dirty="0"/>
          </a:p>
          <a:p>
            <a:pPr marL="2743200" lvl="6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58ADDD-999C-4231-9C53-1B237DAC5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170" y="681037"/>
            <a:ext cx="3122630" cy="1618818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C374144-A3AF-43D8-9075-067365B9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31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434F60-107A-40BD-85FF-A2D1CD5D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8"/>
            <a:ext cx="10515600" cy="1325563"/>
          </a:xfrm>
        </p:spPr>
        <p:txBody>
          <a:bodyPr>
            <a:normAutofit/>
          </a:bodyPr>
          <a:lstStyle/>
          <a:p>
            <a:pPr lvl="7" algn="ctr"/>
            <a:r>
              <a:rPr lang="it-IT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Andamenti congiunturali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29EDBDD-CE0B-4CA1-A0E2-C728813A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508" y="255380"/>
            <a:ext cx="1049665" cy="54222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81D82C8-C8B7-48DA-927B-C5843B809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0070" y="5639372"/>
            <a:ext cx="1574540" cy="963248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FE1B37-A9A2-4979-A045-136CF2B7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16</a:t>
            </a:fld>
            <a:endParaRPr lang="it-IT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5AA97EB8-69E5-4732-9C06-C372535C6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667495"/>
              </p:ext>
            </p:extLst>
          </p:nvPr>
        </p:nvGraphicFramePr>
        <p:xfrm>
          <a:off x="1464804" y="1094596"/>
          <a:ext cx="2997200" cy="2070735"/>
        </p:xfrm>
        <a:graphic>
          <a:graphicData uri="http://schemas.openxmlformats.org/drawingml/2006/table">
            <a:tbl>
              <a:tblPr/>
              <a:tblGrid>
                <a:gridCol w="1788805">
                  <a:extLst>
                    <a:ext uri="{9D8B030D-6E8A-4147-A177-3AD203B41FA5}">
                      <a16:colId xmlns:a16="http://schemas.microsoft.com/office/drawing/2014/main" val="490485201"/>
                    </a:ext>
                  </a:extLst>
                </a:gridCol>
                <a:gridCol w="1208395">
                  <a:extLst>
                    <a:ext uri="{9D8B030D-6E8A-4147-A177-3AD203B41FA5}">
                      <a16:colId xmlns:a16="http://schemas.microsoft.com/office/drawing/2014/main" val="40559567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INDICATORE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% VARIAZIONE 1° SEM. 2022 SU 1° SEM 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49757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PRODUZIONE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786612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64265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INTERNO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81550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ESTERO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22,7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97030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OCCUPAZIONE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3076"/>
                  </a:ext>
                </a:extLst>
              </a:tr>
            </a:tbl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1B3B747E-086E-BB40-3F5A-C4280D34FB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185729"/>
              </p:ext>
            </p:extLst>
          </p:nvPr>
        </p:nvGraphicFramePr>
        <p:xfrm>
          <a:off x="5557060" y="1061348"/>
          <a:ext cx="5796740" cy="298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C28430CE-A2C3-2229-65D9-7991BF8A3E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173442"/>
              </p:ext>
            </p:extLst>
          </p:nvPr>
        </p:nvGraphicFramePr>
        <p:xfrm>
          <a:off x="274320" y="3615230"/>
          <a:ext cx="5111496" cy="298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98653AD5-5810-A0C4-036F-7839FE041B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438240"/>
              </p:ext>
            </p:extLst>
          </p:nvPr>
        </p:nvGraphicFramePr>
        <p:xfrm>
          <a:off x="5557060" y="4142232"/>
          <a:ext cx="4601924" cy="2460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97245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E45CAF-1563-47CB-90C7-C3A87868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1475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Ordini - giacenze - materie prime   </a:t>
            </a: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2705C589-F335-4B92-86D3-86272EEF0390}"/>
              </a:ext>
            </a:extLst>
          </p:cNvPr>
          <p:cNvGraphicFramePr>
            <a:graphicFrameLocks/>
          </p:cNvGraphicFramePr>
          <p:nvPr/>
        </p:nvGraphicFramePr>
        <p:xfrm>
          <a:off x="1358282" y="1269507"/>
          <a:ext cx="3488925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D614B41C-B267-4DF5-AC11-0DD2F5BD0D57}"/>
              </a:ext>
            </a:extLst>
          </p:cNvPr>
          <p:cNvGraphicFramePr>
            <a:graphicFrameLocks/>
          </p:cNvGraphicFramePr>
          <p:nvPr/>
        </p:nvGraphicFramePr>
        <p:xfrm>
          <a:off x="6715124" y="1269507"/>
          <a:ext cx="3848101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4750D49-B578-436F-9BD8-8BD6F3A93EB2}"/>
              </a:ext>
            </a:extLst>
          </p:cNvPr>
          <p:cNvGraphicFramePr>
            <a:graphicFrameLocks/>
          </p:cNvGraphicFramePr>
          <p:nvPr/>
        </p:nvGraphicFramePr>
        <p:xfrm>
          <a:off x="1358282" y="4168778"/>
          <a:ext cx="3204193" cy="2005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C22D9DBD-C243-4F3C-AE26-8DDA03516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574524"/>
              </p:ext>
            </p:extLst>
          </p:nvPr>
        </p:nvGraphicFramePr>
        <p:xfrm>
          <a:off x="7810667" y="4509168"/>
          <a:ext cx="4019549" cy="2126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E61EF0C-A59A-4B02-B69F-2FEF712C6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5589" y="186937"/>
            <a:ext cx="1048603" cy="542591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27C552-92B0-4919-BCB8-234C1BF0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17</a:t>
            </a:fld>
            <a:endParaRPr lang="it-IT"/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12FF0D04-A78E-DB34-53D3-A96FAB0B7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175323"/>
              </p:ext>
            </p:extLst>
          </p:nvPr>
        </p:nvGraphicFramePr>
        <p:xfrm>
          <a:off x="1256243" y="729528"/>
          <a:ext cx="3763813" cy="2404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908B1553-D239-7EB1-D1ED-4D6FB42BB8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30154"/>
              </p:ext>
            </p:extLst>
          </p:nvPr>
        </p:nvGraphicFramePr>
        <p:xfrm>
          <a:off x="5701558" y="729528"/>
          <a:ext cx="4228826" cy="2404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Segnaposto contenuto 17">
            <a:extLst>
              <a:ext uri="{FF2B5EF4-FFF2-40B4-BE49-F238E27FC236}">
                <a16:creationId xmlns:a16="http://schemas.microsoft.com/office/drawing/2014/main" id="{DFF420B7-8A05-9ABD-03C0-57CE5BC56E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773799"/>
              </p:ext>
            </p:extLst>
          </p:nvPr>
        </p:nvGraphicFramePr>
        <p:xfrm>
          <a:off x="1256243" y="3593592"/>
          <a:ext cx="4019548" cy="253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9AB15089-A443-2294-2A0A-E6596DF85C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289236"/>
              </p:ext>
            </p:extLst>
          </p:nvPr>
        </p:nvGraphicFramePr>
        <p:xfrm>
          <a:off x="5701558" y="3593592"/>
          <a:ext cx="4228826" cy="2404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1683948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8FFE97-BE9B-42C1-BAC2-CD83043D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b="1" dirty="0">
                <a:solidFill>
                  <a:srgbClr val="4472C4">
                    <a:lumMod val="50000"/>
                  </a:srgbClr>
                </a:solidFill>
              </a:rPr>
              <a:t>Occupazione e cassa integrazione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01BFEA-12C0-459E-BE24-583E2BBED303}"/>
              </a:ext>
            </a:extLst>
          </p:cNvPr>
          <p:cNvSpPr/>
          <p:nvPr/>
        </p:nvSpPr>
        <p:spPr>
          <a:xfrm>
            <a:off x="711200" y="1284817"/>
            <a:ext cx="10945091" cy="278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3FF4FBC-4530-46EF-8D94-FA8C90A5A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535" y="365125"/>
            <a:ext cx="1048603" cy="542591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3D95CB-9494-44A7-A84D-2BE223FB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18</a:t>
            </a:fld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0AC689B-D782-4277-9170-87B887BD5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020" y="5606835"/>
            <a:ext cx="1357952" cy="824446"/>
          </a:xfrm>
          <a:prstGeom prst="rect">
            <a:avLst/>
          </a:prstGeom>
        </p:spPr>
      </p:pic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D08AD892-2E89-DB4D-8FFD-04CFF9125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0034564"/>
              </p:ext>
            </p:extLst>
          </p:nvPr>
        </p:nvGraphicFramePr>
        <p:xfrm>
          <a:off x="535709" y="2067789"/>
          <a:ext cx="5462755" cy="317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13608BB7-3619-1FEF-63F3-71898D1EDF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4584759"/>
              </p:ext>
            </p:extLst>
          </p:nvPr>
        </p:nvGraphicFramePr>
        <p:xfrm>
          <a:off x="6096000" y="2067788"/>
          <a:ext cx="5257800" cy="317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7370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9F33E0-3BEA-4655-8830-2F2B23BF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/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Rimini: Andamenti congiunturali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Ordini, giacenze e materie prime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2060"/>
                </a:solidFill>
                <a:cs typeface="Arial" panose="020B0604020202020204" pitchFamily="34" charset="0"/>
              </a:rPr>
              <a:t>Occupazione e cassa integrazione</a:t>
            </a:r>
          </a:p>
          <a:p>
            <a:pPr marL="3200400" lvl="7" indent="0">
              <a:lnSpc>
                <a:spcPct val="100000"/>
              </a:lnSpc>
              <a:buNone/>
            </a:pPr>
            <a:endParaRPr lang="it-IT" sz="16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7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it-IT" sz="16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0" lvl="7" indent="0">
              <a:buNone/>
            </a:pPr>
            <a:endParaRPr lang="it-IT" dirty="0"/>
          </a:p>
          <a:p>
            <a:pPr lvl="7"/>
            <a:endParaRPr lang="it-IT" dirty="0"/>
          </a:p>
          <a:p>
            <a:pPr lvl="7"/>
            <a:endParaRPr lang="it-IT" dirty="0"/>
          </a:p>
          <a:p>
            <a:pPr lvl="7"/>
            <a:endParaRPr lang="it-IT" dirty="0"/>
          </a:p>
          <a:p>
            <a:endParaRPr lang="it-IT" dirty="0"/>
          </a:p>
          <a:p>
            <a:pPr marL="2743200" lvl="6" indent="0">
              <a:buNone/>
            </a:pPr>
            <a:endParaRPr lang="it-IT" dirty="0"/>
          </a:p>
          <a:p>
            <a:pPr marL="2743200" lvl="6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58ADDD-999C-4231-9C53-1B237DAC5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170" y="681037"/>
            <a:ext cx="3122630" cy="1618818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C374144-A3AF-43D8-9075-067365B9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9734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434F60-107A-40BD-85FF-A2D1CD5D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316" y="-131881"/>
            <a:ext cx="10515600" cy="1325563"/>
          </a:xfrm>
        </p:spPr>
        <p:txBody>
          <a:bodyPr>
            <a:normAutofit/>
          </a:bodyPr>
          <a:lstStyle/>
          <a:p>
            <a:pPr lvl="7" algn="ctr"/>
            <a:r>
              <a:rPr lang="it-IT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Andamenti congiunturali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29EDBDD-CE0B-4CA1-A0E2-C728813A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508" y="255380"/>
            <a:ext cx="1049665" cy="54222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E24BD23-8783-4F2F-990D-BD487194F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035" y="5724574"/>
            <a:ext cx="1334610" cy="814338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E2BD68B-AD1F-4BB1-B979-37797D6E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20</a:t>
            </a:fld>
            <a:endParaRPr lang="it-IT"/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059F7416-64CF-4D91-A477-44C4D673E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07336"/>
              </p:ext>
            </p:extLst>
          </p:nvPr>
        </p:nvGraphicFramePr>
        <p:xfrm>
          <a:off x="757084" y="870026"/>
          <a:ext cx="3222733" cy="2584073"/>
        </p:xfrm>
        <a:graphic>
          <a:graphicData uri="http://schemas.openxmlformats.org/drawingml/2006/table">
            <a:tbl>
              <a:tblPr/>
              <a:tblGrid>
                <a:gridCol w="1996831">
                  <a:extLst>
                    <a:ext uri="{9D8B030D-6E8A-4147-A177-3AD203B41FA5}">
                      <a16:colId xmlns:a16="http://schemas.microsoft.com/office/drawing/2014/main" val="4022308900"/>
                    </a:ext>
                  </a:extLst>
                </a:gridCol>
                <a:gridCol w="1225902">
                  <a:extLst>
                    <a:ext uri="{9D8B030D-6E8A-4147-A177-3AD203B41FA5}">
                      <a16:colId xmlns:a16="http://schemas.microsoft.com/office/drawing/2014/main" val="2578353692"/>
                    </a:ext>
                  </a:extLst>
                </a:gridCol>
              </a:tblGrid>
              <a:tr h="100491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INDICATORE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% VARIAZIONE 1° SEM. 2022 SU 1° SEM 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65612"/>
                  </a:ext>
                </a:extLst>
              </a:tr>
              <a:tr h="31104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PRODUZIONE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255458"/>
                  </a:ext>
                </a:extLst>
              </a:tr>
              <a:tr h="31104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289709"/>
                  </a:ext>
                </a:extLst>
              </a:tr>
              <a:tr h="31104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INTERNO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712204"/>
                  </a:ext>
                </a:extLst>
              </a:tr>
              <a:tr h="31104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FATTURATO ESTERO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41523"/>
                  </a:ext>
                </a:extLst>
              </a:tr>
              <a:tr h="33497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OCCUPAZIONE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320195"/>
                  </a:ext>
                </a:extLst>
              </a:tr>
            </a:tbl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F13DECFD-7250-17E0-C0BF-089778E98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4435110"/>
              </p:ext>
            </p:extLst>
          </p:nvPr>
        </p:nvGraphicFramePr>
        <p:xfrm>
          <a:off x="4882896" y="787139"/>
          <a:ext cx="6007608" cy="3019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40279C2A-6CB5-FBD0-6A0A-10101E9A6D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49875"/>
              </p:ext>
            </p:extLst>
          </p:nvPr>
        </p:nvGraphicFramePr>
        <p:xfrm>
          <a:off x="145713" y="3845862"/>
          <a:ext cx="5013760" cy="273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A965C5F8-18E5-2765-DE8C-3DEE2455B5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349716"/>
              </p:ext>
            </p:extLst>
          </p:nvPr>
        </p:nvGraphicFramePr>
        <p:xfrm>
          <a:off x="5203578" y="3919511"/>
          <a:ext cx="5102352" cy="2705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48077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E45CAF-1563-47CB-90C7-C3A87868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1475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Ordini - giacenze - materie prime  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385E2F-A47D-4171-B9F7-A7416E68E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3581"/>
            <a:ext cx="10515600" cy="54933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it-IT" sz="1600" dirty="0"/>
          </a:p>
          <a:p>
            <a:endParaRPr lang="it-IT" sz="1600" dirty="0"/>
          </a:p>
          <a:p>
            <a:endParaRPr lang="it-IT" sz="1600" dirty="0"/>
          </a:p>
          <a:p>
            <a:endParaRPr lang="it-IT" sz="1600" dirty="0"/>
          </a:p>
          <a:p>
            <a:pPr marL="0" indent="0">
              <a:buNone/>
            </a:pPr>
            <a:endParaRPr lang="it-IT" sz="1600" dirty="0"/>
          </a:p>
          <a:p>
            <a:pPr marL="0" indent="0" algn="just">
              <a:buNone/>
            </a:pPr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2705C589-F335-4B92-86D3-86272EEF0390}"/>
              </a:ext>
            </a:extLst>
          </p:cNvPr>
          <p:cNvGraphicFramePr>
            <a:graphicFrameLocks/>
          </p:cNvGraphicFramePr>
          <p:nvPr/>
        </p:nvGraphicFramePr>
        <p:xfrm>
          <a:off x="1358282" y="1269507"/>
          <a:ext cx="3488925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D614B41C-B267-4DF5-AC11-0DD2F5BD0D57}"/>
              </a:ext>
            </a:extLst>
          </p:cNvPr>
          <p:cNvGraphicFramePr>
            <a:graphicFrameLocks/>
          </p:cNvGraphicFramePr>
          <p:nvPr/>
        </p:nvGraphicFramePr>
        <p:xfrm>
          <a:off x="6715124" y="1269507"/>
          <a:ext cx="3848101" cy="18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4750D49-B578-436F-9BD8-8BD6F3A93EB2}"/>
              </a:ext>
            </a:extLst>
          </p:cNvPr>
          <p:cNvGraphicFramePr>
            <a:graphicFrameLocks/>
          </p:cNvGraphicFramePr>
          <p:nvPr/>
        </p:nvGraphicFramePr>
        <p:xfrm>
          <a:off x="1358282" y="4168778"/>
          <a:ext cx="3204193" cy="2005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C22D9DBD-C243-4F3C-AE26-8DDA03516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084372"/>
              </p:ext>
            </p:extLst>
          </p:nvPr>
        </p:nvGraphicFramePr>
        <p:xfrm>
          <a:off x="7810667" y="4509168"/>
          <a:ext cx="4019549" cy="2126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E61EF0C-A59A-4B02-B69F-2FEF712C6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5589" y="186937"/>
            <a:ext cx="1048603" cy="542591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2BF9A4D-23EA-4AA6-8AA6-1889DE439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21</a:t>
            </a:fld>
            <a:endParaRPr lang="it-IT" dirty="0"/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0473E482-CF27-4BB1-BCBD-48BF4337A5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1767524"/>
              </p:ext>
            </p:extLst>
          </p:nvPr>
        </p:nvGraphicFramePr>
        <p:xfrm>
          <a:off x="992428" y="729528"/>
          <a:ext cx="4019548" cy="2470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40F8AE6E-20B4-D154-68D5-7D8184BC48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029173"/>
              </p:ext>
            </p:extLst>
          </p:nvPr>
        </p:nvGraphicFramePr>
        <p:xfrm>
          <a:off x="5355513" y="729528"/>
          <a:ext cx="4268258" cy="2470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3C4B7533-D896-EEF4-7CB8-5C7E4C1622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191465"/>
              </p:ext>
            </p:extLst>
          </p:nvPr>
        </p:nvGraphicFramePr>
        <p:xfrm>
          <a:off x="992428" y="3333009"/>
          <a:ext cx="4019549" cy="256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DA3A4928-1099-0A40-A5CB-F2D873D131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73844"/>
              </p:ext>
            </p:extLst>
          </p:nvPr>
        </p:nvGraphicFramePr>
        <p:xfrm>
          <a:off x="5355513" y="3333009"/>
          <a:ext cx="4268258" cy="2533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754620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8FFE97-BE9B-42C1-BAC2-CD83043D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b="1" dirty="0">
                <a:solidFill>
                  <a:srgbClr val="4472C4">
                    <a:lumMod val="50000"/>
                  </a:srgbClr>
                </a:solidFill>
              </a:rPr>
              <a:t>Occupazione e cassa integrazione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01BFEA-12C0-459E-BE24-583E2BBED303}"/>
              </a:ext>
            </a:extLst>
          </p:cNvPr>
          <p:cNvSpPr/>
          <p:nvPr/>
        </p:nvSpPr>
        <p:spPr>
          <a:xfrm>
            <a:off x="711200" y="1284817"/>
            <a:ext cx="10945091" cy="278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it-IT" sz="1600" dirty="0">
              <a:solidFill>
                <a:srgbClr val="4472C4">
                  <a:lumMod val="50000"/>
                </a:srgbClr>
              </a:solidFill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1000"/>
              </a:spcBef>
              <a:tabLst>
                <a:tab pos="3060065" algn="ctr"/>
                <a:tab pos="6120130" algn="r"/>
              </a:tabLst>
            </a:pPr>
            <a:endParaRPr lang="it-IT" b="1" dirty="0">
              <a:solidFill>
                <a:srgbClr val="1F497D"/>
              </a:solidFill>
              <a:latin typeface="Aparajita" panose="02020603050405020304" pitchFamily="18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3FF4FBC-4530-46EF-8D94-FA8C90A5A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535" y="365125"/>
            <a:ext cx="1048603" cy="542591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3D95CB-9494-44A7-A84D-2BE223FB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D1BDA-6E50-49BC-9255-A565DB338A2C}" type="slidenum">
              <a:rPr lang="it-IT" smtClean="0"/>
              <a:t>22</a:t>
            </a:fld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3338274-5E5C-4559-A284-E4D37227E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247" y="5771544"/>
            <a:ext cx="1335140" cy="810838"/>
          </a:xfrm>
          <a:prstGeom prst="rect">
            <a:avLst/>
          </a:prstGeom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B153F1A7-2355-CAAE-AE68-FF92785BA1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653080"/>
              </p:ext>
            </p:extLst>
          </p:nvPr>
        </p:nvGraphicFramePr>
        <p:xfrm>
          <a:off x="623973" y="1796521"/>
          <a:ext cx="5472028" cy="309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A29B9672-085E-6DAE-84F0-2D5B2F8EDE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7982913"/>
              </p:ext>
            </p:extLst>
          </p:nvPr>
        </p:nvGraphicFramePr>
        <p:xfrm>
          <a:off x="6389180" y="1796522"/>
          <a:ext cx="5472028" cy="309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64631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E15AFAB-51B9-4539-BC11-A4E1728D9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0915E196-8BBC-4EBF-B583-8CA049AE5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15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4F70A765DD9BA4AAF9467C01129224B" ma:contentTypeVersion="7" ma:contentTypeDescription="Creare un nuovo documento." ma:contentTypeScope="" ma:versionID="2c170ad0a734f0a47ab7e96c765039e5">
  <xsd:schema xmlns:xsd="http://www.w3.org/2001/XMLSchema" xmlns:xs="http://www.w3.org/2001/XMLSchema" xmlns:p="http://schemas.microsoft.com/office/2006/metadata/properties" xmlns:ns2="05fef249-e28e-4996-bb76-f55526b1cdaa" targetNamespace="http://schemas.microsoft.com/office/2006/metadata/properties" ma:root="true" ma:fieldsID="65815f537e59d886503841e244eab2eb" ns2:_="">
    <xsd:import namespace="05fef249-e28e-4996-bb76-f55526b1cd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ef249-e28e-4996-bb76-f55526b1cd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3706EA-2A83-4056-B50A-3BE76952E4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7DBC99-ADE2-4C3D-9D90-80BDC615ED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ef249-e28e-4996-bb76-f55526b1c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001E17-B5FE-4C7F-AEAE-CD4284CED2D1}">
  <ds:schemaRefs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5fef249-e28e-4996-bb76-f55526b1cda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4282</TotalTime>
  <Words>1164</Words>
  <Application>Microsoft Office PowerPoint</Application>
  <PresentationFormat>Widescreen</PresentationFormat>
  <Paragraphs>243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Aparajita</vt:lpstr>
      <vt:lpstr>Arial</vt:lpstr>
      <vt:lpstr>Calibri</vt:lpstr>
      <vt:lpstr>Calibri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Premessa</vt:lpstr>
      <vt:lpstr>Premessa</vt:lpstr>
      <vt:lpstr>Premessa</vt:lpstr>
      <vt:lpstr>Andamenti congiunturali</vt:lpstr>
      <vt:lpstr>Ordini - giacenze - materie prime   </vt:lpstr>
      <vt:lpstr>Occupazione e cassa integrazione</vt:lpstr>
      <vt:lpstr>Rincari prezzi materie prime</vt:lpstr>
      <vt:lpstr>Previsioni II semestre 2022</vt:lpstr>
      <vt:lpstr>Presentazione standard di PowerPoint</vt:lpstr>
      <vt:lpstr>Andamenti congiunturali</vt:lpstr>
      <vt:lpstr>Ordini - giacenze - materie prime   </vt:lpstr>
      <vt:lpstr>Occupazione e cassa integrazione</vt:lpstr>
      <vt:lpstr>Presentazione standard di PowerPoint</vt:lpstr>
      <vt:lpstr>Andamenti congiunturali</vt:lpstr>
      <vt:lpstr>Ordini - giacenze - materie prime   </vt:lpstr>
      <vt:lpstr>Occupazione e cassa integrazione</vt:lpstr>
      <vt:lpstr>Presentazione standard di PowerPoint</vt:lpstr>
      <vt:lpstr>Andamenti congiunturali</vt:lpstr>
      <vt:lpstr>Ordini - giacenze - materie prime   </vt:lpstr>
      <vt:lpstr>Occupazione e cassa integrazione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BOOKLET ECONOMIA</dc:title>
  <dc:creator>Giovanna Sampaoli</dc:creator>
  <cp:lastModifiedBy>roby</cp:lastModifiedBy>
  <cp:revision>333</cp:revision>
  <cp:lastPrinted>2020-02-24T08:44:03Z</cp:lastPrinted>
  <dcterms:created xsi:type="dcterms:W3CDTF">2018-11-06T14:42:08Z</dcterms:created>
  <dcterms:modified xsi:type="dcterms:W3CDTF">2022-07-26T06:31:15Z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0x01010014F70A765DD9BA4AAF9467C01129224B</vt:lpwstr>
  </property>
</Properties>
</file>