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theme/themeOverride2.xml" ContentType="application/vnd.openxmlformats-officedocument.themeOverr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style5.xml" ContentType="application/vnd.ms-office.chartstyle+xml"/>
  <Override PartName="/ppt/charts/colors5.xml" ContentType="application/vnd.ms-office.chartcolorstyle+xml"/>
  <Override PartName="/ppt/charts/chart15.xml" ContentType="application/vnd.openxmlformats-officedocument.drawingml.chart+xml"/>
  <Override PartName="/ppt/theme/themeOverride3.xml" ContentType="application/vnd.openxmlformats-officedocument.themeOverr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style6.xml" ContentType="application/vnd.ms-office.chartstyle+xml"/>
  <Override PartName="/ppt/charts/colors6.xml" ContentType="application/vnd.ms-office.chartcolorstyle+xml"/>
  <Override PartName="/ppt/charts/chart19.xml" ContentType="application/vnd.openxmlformats-officedocument.drawingml.chart+xml"/>
  <Override PartName="/ppt/charts/style7.xml" ContentType="application/vnd.ms-office.chartstyle+xml"/>
  <Override PartName="/ppt/charts/colors7.xml" ContentType="application/vnd.ms-office.chartcolorstyle+xml"/>
  <Override PartName="/ppt/charts/chart20.xml" ContentType="application/vnd.openxmlformats-officedocument.drawingml.chart+xml"/>
  <Override PartName="/ppt/charts/style8.xml" ContentType="application/vnd.ms-office.chartstyle+xml"/>
  <Override PartName="/ppt/charts/colors8.xml" ContentType="application/vnd.ms-office.chartcolorstyle+xml"/>
  <Override PartName="/ppt/charts/chart21.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theme/themeOverride4.xml" ContentType="application/vnd.openxmlformats-officedocument.themeOverride+xml"/>
  <Override PartName="/ppt/charts/chart30.xml" ContentType="application/vnd.openxmlformats-officedocument.drawingml.chart+xml"/>
  <Override PartName="/ppt/charts/chart3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3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3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34.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2.xml" ContentType="application/vnd.openxmlformats-officedocument.drawingml.chartshapes+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4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4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4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7"/>
  </p:notesMasterIdLst>
  <p:handoutMasterIdLst>
    <p:handoutMasterId r:id="rId38"/>
  </p:handoutMasterIdLst>
  <p:sldIdLst>
    <p:sldId id="361" r:id="rId5"/>
    <p:sldId id="307" r:id="rId6"/>
    <p:sldId id="332" r:id="rId7"/>
    <p:sldId id="333" r:id="rId8"/>
    <p:sldId id="366" r:id="rId9"/>
    <p:sldId id="368" r:id="rId10"/>
    <p:sldId id="374" r:id="rId11"/>
    <p:sldId id="325" r:id="rId12"/>
    <p:sldId id="326" r:id="rId13"/>
    <p:sldId id="335" r:id="rId14"/>
    <p:sldId id="331" r:id="rId15"/>
    <p:sldId id="353" r:id="rId16"/>
    <p:sldId id="373" r:id="rId17"/>
    <p:sldId id="339" r:id="rId18"/>
    <p:sldId id="340" r:id="rId19"/>
    <p:sldId id="342" r:id="rId20"/>
    <p:sldId id="343" r:id="rId21"/>
    <p:sldId id="370" r:id="rId22"/>
    <p:sldId id="345" r:id="rId23"/>
    <p:sldId id="347" r:id="rId24"/>
    <p:sldId id="348" r:id="rId25"/>
    <p:sldId id="349" r:id="rId26"/>
    <p:sldId id="350" r:id="rId27"/>
    <p:sldId id="371" r:id="rId28"/>
    <p:sldId id="352" r:id="rId29"/>
    <p:sldId id="354" r:id="rId30"/>
    <p:sldId id="355" r:id="rId31"/>
    <p:sldId id="356" r:id="rId32"/>
    <p:sldId id="357" r:id="rId33"/>
    <p:sldId id="372" r:id="rId34"/>
    <p:sldId id="359" r:id="rId35"/>
    <p:sldId id="362" r:id="rId36"/>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5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2.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5.xml"/><Relationship Id="rId1" Type="http://schemas.microsoft.com/office/2011/relationships/chartStyle" Target="style5.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3.xm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6.xml"/><Relationship Id="rId1" Type="http://schemas.microsoft.com/office/2011/relationships/chartStyle" Target="style6.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7.xml"/><Relationship Id="rId1" Type="http://schemas.microsoft.com/office/2011/relationships/chartStyle" Target="style7.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8.xml"/><Relationship Id="rId1" Type="http://schemas.microsoft.com/office/2011/relationships/chartStyle" Target="style8.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4.xml"/></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10.xml"/><Relationship Id="rId1" Type="http://schemas.microsoft.com/office/2011/relationships/chartStyle" Target="style1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11.xml"/><Relationship Id="rId1" Type="http://schemas.microsoft.com/office/2011/relationships/chartStyle" Target="style1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12.xml"/><Relationship Id="rId1" Type="http://schemas.microsoft.com/office/2011/relationships/chartStyle" Target="style1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2.xml"/></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14.xml"/><Relationship Id="rId1" Type="http://schemas.microsoft.com/office/2011/relationships/chartStyle" Target="style1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15.xml"/><Relationship Id="rId1" Type="http://schemas.microsoft.com/office/2011/relationships/chartStyle" Target="style1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16.xml"/><Relationship Id="rId1" Type="http://schemas.microsoft.com/office/2011/relationships/chartStyle" Target="style1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17.xml"/><Relationship Id="rId1" Type="http://schemas.microsoft.com/office/2011/relationships/chartStyle" Target="style17.xml"/></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Produzione</a:t>
            </a:r>
          </a:p>
        </c:rich>
      </c:tx>
      <c:layout>
        <c:manualLayout>
          <c:xMode val="edge"/>
          <c:yMode val="edge"/>
          <c:x val="0.54895036728953961"/>
          <c:y val="7.7708191667152773E-2"/>
        </c:manualLayout>
      </c:layout>
      <c:overlay val="0"/>
    </c:title>
    <c:autoTitleDeleted val="0"/>
    <c:plotArea>
      <c:layout/>
      <c:lineChart>
        <c:grouping val="standard"/>
        <c:varyColors val="0"/>
        <c:ser>
          <c:idx val="0"/>
          <c:order val="0"/>
          <c:tx>
            <c:strRef>
              <c:f>'CONFRONTI CONSUNTIVI'!$B$10</c:f>
              <c:strCache>
                <c:ptCount val="1"/>
                <c:pt idx="0">
                  <c:v>produzione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'[1]CONFRONTI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CONSUNTIVI'!$C$10:$K$10</c:f>
              <c:numCache>
                <c:formatCode>0.0</c:formatCode>
                <c:ptCount val="9"/>
                <c:pt idx="0">
                  <c:v>-2.7</c:v>
                </c:pt>
                <c:pt idx="1">
                  <c:v>2.9</c:v>
                </c:pt>
                <c:pt idx="2">
                  <c:v>10</c:v>
                </c:pt>
                <c:pt idx="3">
                  <c:v>2.9</c:v>
                </c:pt>
                <c:pt idx="4">
                  <c:v>4.2</c:v>
                </c:pt>
                <c:pt idx="5">
                  <c:v>-0.8</c:v>
                </c:pt>
                <c:pt idx="6">
                  <c:v>1.2</c:v>
                </c:pt>
                <c:pt idx="7">
                  <c:v>-12.9</c:v>
                </c:pt>
                <c:pt idx="8">
                  <c:v>0.2</c:v>
                </c:pt>
              </c:numCache>
            </c:numRef>
          </c:val>
          <c:smooth val="0"/>
          <c:extLst>
            <c:ext xmlns:c16="http://schemas.microsoft.com/office/drawing/2014/chart" uri="{C3380CC4-5D6E-409C-BE32-E72D297353CC}">
              <c16:uniqueId val="{00000000-4DE5-4094-9224-AFD52840B11B}"/>
            </c:ext>
          </c:extLst>
        </c:ser>
        <c:dLbls>
          <c:showLegendKey val="0"/>
          <c:showVal val="0"/>
          <c:showCatName val="0"/>
          <c:showSerName val="0"/>
          <c:showPercent val="0"/>
          <c:showBubbleSize val="0"/>
        </c:dLbls>
        <c:marker val="1"/>
        <c:smooth val="0"/>
        <c:axId val="383201024"/>
        <c:axId val="1"/>
      </c:lineChart>
      <c:catAx>
        <c:axId val="383201024"/>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0.0"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383201024"/>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zero"/>
    <c:showDLblsOverMax val="0"/>
  </c:chart>
  <c:spPr>
    <a:effectLst>
      <a:innerShdw blurRad="63500" dist="50800" dir="13500000">
        <a:prstClr val="black">
          <a:alpha val="50000"/>
        </a:prstClr>
      </a:innerShdw>
    </a:effectLst>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Fatturato</a:t>
            </a:r>
          </a:p>
        </c:rich>
      </c:tx>
      <c:layout>
        <c:manualLayout>
          <c:xMode val="edge"/>
          <c:yMode val="edge"/>
          <c:x val="0.76756648314330511"/>
          <c:y val="2.5372437075856593E-2"/>
        </c:manualLayout>
      </c:layout>
      <c:overlay val="0"/>
    </c:title>
    <c:autoTitleDeleted val="0"/>
    <c:plotArea>
      <c:layout>
        <c:manualLayout>
          <c:layoutTarget val="inner"/>
          <c:xMode val="edge"/>
          <c:yMode val="edge"/>
          <c:x val="9.0964796067158266E-2"/>
          <c:y val="0.15983878083615616"/>
          <c:w val="0.84375403074615674"/>
          <c:h val="0.79798640554546063"/>
        </c:manualLayout>
      </c:layout>
      <c:lineChart>
        <c:grouping val="standard"/>
        <c:varyColors val="0"/>
        <c:ser>
          <c:idx val="0"/>
          <c:order val="0"/>
          <c:tx>
            <c:strRef>
              <c:f>'V:\INDAGINE CONGIUNTURALE\Indagine RN RA FC gennaio 2021\file raimondi per calcoli\[TABELLE E GRAFICI_I_2020_II_2020_Ravenna.xls]CONFRONTI CONSUNTIVI'!$B$11</c:f>
              <c:strCache>
                <c:ptCount val="1"/>
                <c:pt idx="0">
                  <c:v>fatturato totale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'[1]CONFRONTI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CONSUNTIVI'!$C$11:$K$11</c:f>
              <c:numCache>
                <c:formatCode>0.0</c:formatCode>
                <c:ptCount val="9"/>
                <c:pt idx="0">
                  <c:v>1</c:v>
                </c:pt>
                <c:pt idx="1">
                  <c:v>6.2</c:v>
                </c:pt>
                <c:pt idx="2">
                  <c:v>9.8000000000000007</c:v>
                </c:pt>
                <c:pt idx="3">
                  <c:v>4.3</c:v>
                </c:pt>
                <c:pt idx="4">
                  <c:v>7</c:v>
                </c:pt>
                <c:pt idx="5">
                  <c:v>-1.7</c:v>
                </c:pt>
                <c:pt idx="6">
                  <c:v>-1.6</c:v>
                </c:pt>
                <c:pt idx="7">
                  <c:v>-16.2</c:v>
                </c:pt>
                <c:pt idx="8">
                  <c:v>-0.1</c:v>
                </c:pt>
              </c:numCache>
            </c:numRef>
          </c:val>
          <c:smooth val="0"/>
          <c:extLst>
            <c:ext xmlns:c16="http://schemas.microsoft.com/office/drawing/2014/chart" uri="{C3380CC4-5D6E-409C-BE32-E72D297353CC}">
              <c16:uniqueId val="{00000000-ACC1-4512-8638-81F22701CE34}"/>
            </c:ext>
          </c:extLst>
        </c:ser>
        <c:ser>
          <c:idx val="1"/>
          <c:order val="1"/>
          <c:tx>
            <c:strRef>
              <c:f>'V:\INDAGINE CONGIUNTURALE\Indagine RN RA FC gennaio 2021\file raimondi per calcoli\[TABELLE E GRAFICI_I_2020_II_2020_Ravenna.xls]CONFRONTI CONSUNTIVI'!$B$12</c:f>
              <c:strCache>
                <c:ptCount val="1"/>
                <c:pt idx="0">
                  <c:v>fatturato interno</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'[1]CONFRONTI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CONSUNTIVI'!$C$12:$K$12</c:f>
              <c:numCache>
                <c:formatCode>0.0</c:formatCode>
                <c:ptCount val="9"/>
                <c:pt idx="0">
                  <c:v>1.6</c:v>
                </c:pt>
                <c:pt idx="1">
                  <c:v>10.5</c:v>
                </c:pt>
                <c:pt idx="2">
                  <c:v>9.4</c:v>
                </c:pt>
                <c:pt idx="3">
                  <c:v>8.5</c:v>
                </c:pt>
                <c:pt idx="4">
                  <c:v>6.8</c:v>
                </c:pt>
                <c:pt idx="5">
                  <c:v>-4.5</c:v>
                </c:pt>
                <c:pt idx="6">
                  <c:v>1.2</c:v>
                </c:pt>
                <c:pt idx="7">
                  <c:v>-17.100000000000001</c:v>
                </c:pt>
                <c:pt idx="8">
                  <c:v>-0.5</c:v>
                </c:pt>
              </c:numCache>
            </c:numRef>
          </c:val>
          <c:smooth val="0"/>
          <c:extLst>
            <c:ext xmlns:c16="http://schemas.microsoft.com/office/drawing/2014/chart" uri="{C3380CC4-5D6E-409C-BE32-E72D297353CC}">
              <c16:uniqueId val="{00000001-ACC1-4512-8638-81F22701CE34}"/>
            </c:ext>
          </c:extLst>
        </c:ser>
        <c:ser>
          <c:idx val="2"/>
          <c:order val="2"/>
          <c:tx>
            <c:strRef>
              <c:f>'V:\INDAGINE CONGIUNTURALE\Indagine RN RA FC gennaio 2021\file raimondi per calcoli\[TABELLE E GRAFICI_I_2020_II_2020_Ravenna.xls]CONFRONTI CONSUNTIVI'!$B$13</c:f>
              <c:strCache>
                <c:ptCount val="1"/>
                <c:pt idx="0">
                  <c:v>fatturato estero</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'[1]CONFRONTI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CONSUNTIVI'!$C$13:$K$13</c:f>
              <c:numCache>
                <c:formatCode>0.0</c:formatCode>
                <c:ptCount val="9"/>
                <c:pt idx="0">
                  <c:v>0.9</c:v>
                </c:pt>
                <c:pt idx="1">
                  <c:v>1.2</c:v>
                </c:pt>
                <c:pt idx="2">
                  <c:v>10.1</c:v>
                </c:pt>
                <c:pt idx="3">
                  <c:v>1.2</c:v>
                </c:pt>
                <c:pt idx="4">
                  <c:v>7.1</c:v>
                </c:pt>
                <c:pt idx="5">
                  <c:v>5.4</c:v>
                </c:pt>
                <c:pt idx="6">
                  <c:v>-4</c:v>
                </c:pt>
                <c:pt idx="7">
                  <c:v>-12.9</c:v>
                </c:pt>
                <c:pt idx="8">
                  <c:v>0.4</c:v>
                </c:pt>
              </c:numCache>
            </c:numRef>
          </c:val>
          <c:smooth val="0"/>
          <c:extLst>
            <c:ext xmlns:c16="http://schemas.microsoft.com/office/drawing/2014/chart" uri="{C3380CC4-5D6E-409C-BE32-E72D297353CC}">
              <c16:uniqueId val="{00000002-ACC1-4512-8638-81F22701CE34}"/>
            </c:ext>
          </c:extLst>
        </c:ser>
        <c:dLbls>
          <c:showLegendKey val="0"/>
          <c:showVal val="0"/>
          <c:showCatName val="0"/>
          <c:showSerName val="0"/>
          <c:showPercent val="0"/>
          <c:showBubbleSize val="0"/>
        </c:dLbls>
        <c:marker val="1"/>
        <c:smooth val="0"/>
        <c:axId val="383217424"/>
        <c:axId val="1"/>
      </c:lineChart>
      <c:catAx>
        <c:axId val="383217424"/>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0.0"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383217424"/>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gap"/>
    <c:showDLblsOverMax val="0"/>
  </c:chart>
  <c:spPr>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Occupazione</a:t>
            </a:r>
          </a:p>
        </c:rich>
      </c:tx>
      <c:layout>
        <c:manualLayout>
          <c:xMode val="edge"/>
          <c:yMode val="edge"/>
          <c:x val="0.69539135891536819"/>
          <c:y val="5.9293815328244955E-3"/>
        </c:manualLayout>
      </c:layout>
      <c:overlay val="0"/>
    </c:title>
    <c:autoTitleDeleted val="0"/>
    <c:plotArea>
      <c:layout>
        <c:manualLayout>
          <c:layoutTarget val="inner"/>
          <c:xMode val="edge"/>
          <c:yMode val="edge"/>
          <c:x val="0.28549561397473422"/>
          <c:y val="3.6184167524170398E-2"/>
          <c:w val="0.70615201224846891"/>
          <c:h val="0.63872302420530769"/>
        </c:manualLayout>
      </c:layout>
      <c:lineChart>
        <c:grouping val="standard"/>
        <c:varyColors val="0"/>
        <c:ser>
          <c:idx val="0"/>
          <c:order val="0"/>
          <c:tx>
            <c:strRef>
              <c:f>'V:\INDAGINE CONGIUNTURALE\Indagine RN RA FC gennaio 2021\file raimondi per calcoli\[TABELLE E GRAFICI_I_2020_II_2020_Ravenna.xls]CONFRONTI CONSUNTIVI'!$B$14</c:f>
              <c:strCache>
                <c:ptCount val="1"/>
                <c:pt idx="0">
                  <c:v>occupazione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'[1]CONFRONTI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CONSUNTIVI'!$C$14:$K$14</c:f>
              <c:numCache>
                <c:formatCode>0.0</c:formatCode>
                <c:ptCount val="9"/>
                <c:pt idx="0">
                  <c:v>4</c:v>
                </c:pt>
                <c:pt idx="1">
                  <c:v>7.4</c:v>
                </c:pt>
                <c:pt idx="2">
                  <c:v>5.0999999999999996</c:v>
                </c:pt>
                <c:pt idx="3">
                  <c:v>4.4000000000000004</c:v>
                </c:pt>
                <c:pt idx="4">
                  <c:v>6</c:v>
                </c:pt>
                <c:pt idx="5">
                  <c:v>3.4</c:v>
                </c:pt>
                <c:pt idx="6">
                  <c:v>4.2</c:v>
                </c:pt>
                <c:pt idx="7">
                  <c:v>-0.4</c:v>
                </c:pt>
                <c:pt idx="8">
                  <c:v>0.1</c:v>
                </c:pt>
              </c:numCache>
            </c:numRef>
          </c:val>
          <c:smooth val="0"/>
          <c:extLst>
            <c:ext xmlns:c16="http://schemas.microsoft.com/office/drawing/2014/chart" uri="{C3380CC4-5D6E-409C-BE32-E72D297353CC}">
              <c16:uniqueId val="{00000000-9C82-4D08-84B8-CA202C876C10}"/>
            </c:ext>
          </c:extLst>
        </c:ser>
        <c:dLbls>
          <c:showLegendKey val="0"/>
          <c:showVal val="0"/>
          <c:showCatName val="0"/>
          <c:showSerName val="0"/>
          <c:showPercent val="0"/>
          <c:showBubbleSize val="0"/>
        </c:dLbls>
        <c:marker val="1"/>
        <c:smooth val="0"/>
        <c:axId val="383212832"/>
        <c:axId val="1"/>
      </c:lineChart>
      <c:catAx>
        <c:axId val="383212832"/>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0.0"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383212832"/>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gap"/>
    <c:showDLblsOverMax val="0"/>
  </c:chart>
  <c:spPr>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6.9861111111111124E-2"/>
          <c:w val="0.93888888888888888"/>
          <c:h val="0.6714577865266842"/>
        </c:manualLayout>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Ordini totali</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9B6D-451A-83A7-60BAA9C1AE70}"/>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9B6D-451A-83A7-60BAA9C1AE70}"/>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9B6D-451A-83A7-60BAA9C1AE70}"/>
              </c:ext>
            </c:extLst>
          </c:dPt>
          <c:dLbls>
            <c:dLbl>
              <c:idx val="0"/>
              <c:layout>
                <c:manualLayout>
                  <c:x val="-0.10555736096200592"/>
                  <c:y val="7.555246768982033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B6D-451A-83A7-60BAA9C1AE70}"/>
                </c:ext>
              </c:extLst>
            </c:dLbl>
            <c:dLbl>
              <c:idx val="2"/>
              <c:layout>
                <c:manualLayout>
                  <c:x val="0.10752506145565049"/>
                  <c:y val="8.9987434191473134E-2"/>
                </c:manualLayout>
              </c:layout>
              <c:tx>
                <c:rich>
                  <a:bodyPr/>
                  <a:lstStyle/>
                  <a:p>
                    <a:r>
                      <a:rPr lang="en-US" dirty="0"/>
                      <a:t>31,6</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B6D-451A-83A7-60BAA9C1AE70}"/>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congiuntura'!$D$36:$F$36</c:f>
              <c:numCache>
                <c:formatCode>0.0</c:formatCode>
                <c:ptCount val="3"/>
                <c:pt idx="0">
                  <c:v>34.615384615384613</c:v>
                </c:pt>
                <c:pt idx="1">
                  <c:v>33.846153846153847</c:v>
                </c:pt>
                <c:pt idx="2">
                  <c:v>31.538461538461537</c:v>
                </c:pt>
              </c:numCache>
            </c:numRef>
          </c:val>
          <c:extLst>
            <c:ext xmlns:c16="http://schemas.microsoft.com/office/drawing/2014/chart" uri="{C3380CC4-5D6E-409C-BE32-E72D297353CC}">
              <c16:uniqueId val="{00000006-9B6D-451A-83A7-60BAA9C1AE70}"/>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Ordini esteri</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733B-4020-B198-C2960DBA79D0}"/>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733B-4020-B198-C2960DBA79D0}"/>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733B-4020-B198-C2960DBA79D0}"/>
              </c:ext>
            </c:extLst>
          </c:dPt>
          <c:dLbls>
            <c:dLbl>
              <c:idx val="0"/>
              <c:layout>
                <c:manualLayout>
                  <c:x val="-7.4714798364015053E-2"/>
                  <c:y val="0.1337816218160615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33B-4020-B198-C2960DBA79D0}"/>
                </c:ext>
              </c:extLst>
            </c:dLbl>
            <c:dLbl>
              <c:idx val="2"/>
              <c:tx>
                <c:rich>
                  <a:bodyPr/>
                  <a:lstStyle/>
                  <a:p>
                    <a:r>
                      <a:rPr lang="en-US"/>
                      <a:t>27,8</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33B-4020-B198-C2960DBA79D0}"/>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congiuntura'!$G$36:$I$36</c:f>
              <c:numCache>
                <c:formatCode>0.0</c:formatCode>
                <c:ptCount val="3"/>
                <c:pt idx="0">
                  <c:v>22.950819672131146</c:v>
                </c:pt>
                <c:pt idx="1">
                  <c:v>49.180327868852459</c:v>
                </c:pt>
                <c:pt idx="2">
                  <c:v>27.868852459016392</c:v>
                </c:pt>
              </c:numCache>
            </c:numRef>
          </c:val>
          <c:extLst>
            <c:ext xmlns:c16="http://schemas.microsoft.com/office/drawing/2014/chart" uri="{C3380CC4-5D6E-409C-BE32-E72D297353CC}">
              <c16:uniqueId val="{00000006-733B-4020-B198-C2960DBA79D0}"/>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Giacenze</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FA09-4E73-AC7D-B5356F34C058}"/>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FA09-4E73-AC7D-B5356F34C058}"/>
              </c:ext>
            </c:extLst>
          </c:dPt>
          <c:dPt>
            <c:idx val="2"/>
            <c:bubble3D val="0"/>
            <c:spPr>
              <a:solidFill>
                <a:srgbClr val="5B9BD5">
                  <a:lumMod val="40000"/>
                  <a:lumOff val="60000"/>
                </a:srgb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FA09-4E73-AC7D-B5356F34C058}"/>
              </c:ext>
            </c:extLst>
          </c:dPt>
          <c:dLbls>
            <c:dLbl>
              <c:idx val="2"/>
              <c:layout>
                <c:manualLayout>
                  <c:x val="9.2865507598190958E-3"/>
                  <c:y val="-7.1674001807840303E-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A09-4E73-AC7D-B5356F34C058}"/>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congiuntura'!$J$36:$L$36</c:f>
              <c:numCache>
                <c:formatCode>0.0</c:formatCode>
                <c:ptCount val="3"/>
                <c:pt idx="0">
                  <c:v>17.094017094017094</c:v>
                </c:pt>
                <c:pt idx="1">
                  <c:v>64.102564102564102</c:v>
                </c:pt>
                <c:pt idx="2">
                  <c:v>18.803418803418804</c:v>
                </c:pt>
              </c:numCache>
            </c:numRef>
          </c:val>
          <c:extLst>
            <c:ext xmlns:c16="http://schemas.microsoft.com/office/drawing/2014/chart" uri="{C3380CC4-5D6E-409C-BE32-E72D297353CC}">
              <c16:uniqueId val="{00000006-FA09-4E73-AC7D-B5356F34C058}"/>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Costi Materie Prime</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1689-4F53-A96C-8EF670D652AF}"/>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1689-4F53-A96C-8EF670D652AF}"/>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1689-4F53-A96C-8EF670D652AF}"/>
              </c:ext>
            </c:extLst>
          </c:dPt>
          <c:dLbls>
            <c:dLbl>
              <c:idx val="0"/>
              <c:layout>
                <c:manualLayout>
                  <c:x val="-2.1436543096428767E-2"/>
                  <c:y val="1.694121320946206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89-4F53-A96C-8EF670D652AF}"/>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congiuntura'!$M$36:$O$36</c:f>
              <c:numCache>
                <c:formatCode>0.0</c:formatCode>
                <c:ptCount val="3"/>
                <c:pt idx="0">
                  <c:v>13.559322033898304</c:v>
                </c:pt>
                <c:pt idx="1">
                  <c:v>75.423728813559322</c:v>
                </c:pt>
                <c:pt idx="2">
                  <c:v>11.016949152542372</c:v>
                </c:pt>
              </c:numCache>
            </c:numRef>
          </c:val>
          <c:extLst>
            <c:ext xmlns:c16="http://schemas.microsoft.com/office/drawing/2014/chart" uri="{C3380CC4-5D6E-409C-BE32-E72D297353CC}">
              <c16:uniqueId val="{00000006-1689-4F53-A96C-8EF670D652AF}"/>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800" b="1" i="0" u="none" strike="noStrike" cap="none" spc="0" baseline="0">
                <a:ln w="0"/>
                <a:solidFill>
                  <a:schemeClr val="accent1"/>
                </a:solidFill>
                <a:effectLst>
                  <a:outerShdw blurRad="38100" dist="25400" dir="5400000" algn="ctr" rotWithShape="0">
                    <a:srgbClr val="6E747A">
                      <a:alpha val="43000"/>
                    </a:srgbClr>
                  </a:outerShdw>
                </a:effectLst>
              </a:rPr>
              <a:t>Difficoltà reperimento personale</a:t>
            </a:r>
            <a:endParaRPr lang="en-US" sz="18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78BD-48E1-89E0-765D28A93BD2}"/>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78BD-48E1-89E0-765D28A93BD2}"/>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78BD-48E1-89E0-765D28A93BD2}"/>
              </c:ext>
            </c:extLst>
          </c:dPt>
          <c:dPt>
            <c:idx val="3"/>
            <c:bubble3D val="0"/>
            <c:spPr>
              <a:solidFill>
                <a:srgbClr val="7030A0"/>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7-78BD-48E1-89E0-765D28A93BD2}"/>
              </c:ext>
            </c:extLst>
          </c:dPt>
          <c:dPt>
            <c:idx val="4"/>
            <c:bubble3D val="0"/>
            <c:spPr>
              <a:solidFill>
                <a:schemeClr val="accent5"/>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9-78BD-48E1-89E0-765D28A93BD2}"/>
              </c:ext>
            </c:extLst>
          </c:dPt>
          <c:dLbls>
            <c:dLbl>
              <c:idx val="0"/>
              <c:layout>
                <c:manualLayout>
                  <c:x val="-6.2869915843960483E-2"/>
                  <c:y val="0.1125066898019594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8BD-48E1-89E0-765D28A93BD2}"/>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congiuntura'!$D$48:$H$48</c:f>
              <c:strCache>
                <c:ptCount val="5"/>
                <c:pt idx="0">
                  <c:v>nessuna</c:v>
                </c:pt>
                <c:pt idx="1">
                  <c:v>bassa</c:v>
                </c:pt>
                <c:pt idx="2">
                  <c:v>media</c:v>
                </c:pt>
                <c:pt idx="3">
                  <c:v>elevata</c:v>
                </c:pt>
                <c:pt idx="4">
                  <c:v>molto elevata</c:v>
                </c:pt>
              </c:strCache>
            </c:strRef>
          </c:cat>
          <c:val>
            <c:numRef>
              <c:f>'Risultati congiuntura'!$D$49:$H$49</c:f>
              <c:numCache>
                <c:formatCode>0.0</c:formatCode>
                <c:ptCount val="5"/>
                <c:pt idx="0">
                  <c:v>24.427480916030532</c:v>
                </c:pt>
                <c:pt idx="1">
                  <c:v>21.374045801526716</c:v>
                </c:pt>
                <c:pt idx="2">
                  <c:v>35.114503816793892</c:v>
                </c:pt>
                <c:pt idx="3">
                  <c:v>15.267175572519085</c:v>
                </c:pt>
                <c:pt idx="4">
                  <c:v>3.8167938931297711</c:v>
                </c:pt>
              </c:numCache>
            </c:numRef>
          </c:val>
          <c:extLst>
            <c:ext xmlns:c16="http://schemas.microsoft.com/office/drawing/2014/chart" uri="{C3380CC4-5D6E-409C-BE32-E72D297353CC}">
              <c16:uniqueId val="{0000000A-78BD-48E1-89E0-765D28A93BD2}"/>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800" b="1" i="0" u="none" strike="noStrike" cap="none" spc="0" baseline="0">
                <a:ln w="0"/>
                <a:solidFill>
                  <a:schemeClr val="accent1"/>
                </a:solidFill>
                <a:effectLst>
                  <a:outerShdw blurRad="38100" dist="25400" dir="5400000" algn="ctr" rotWithShape="0">
                    <a:srgbClr val="6E747A">
                      <a:alpha val="43000"/>
                    </a:srgbClr>
                  </a:outerShdw>
                </a:effectLst>
              </a:rPr>
              <a:t>Ricorso alla CIG</a:t>
            </a:r>
            <a:endParaRPr lang="en-US" sz="18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9445-437F-857F-9CEC1554964D}"/>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9445-437F-857F-9CEC1554964D}"/>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9445-437F-857F-9CEC1554964D}"/>
              </c:ext>
            </c:extLst>
          </c:dPt>
          <c:dPt>
            <c:idx val="3"/>
            <c:bubble3D val="0"/>
            <c:spPr>
              <a:solidFill>
                <a:srgbClr val="7030A0"/>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7-9445-437F-857F-9CEC1554964D}"/>
              </c:ext>
            </c:extLst>
          </c:dPt>
          <c:dLbls>
            <c:dLbl>
              <c:idx val="0"/>
              <c:layout>
                <c:manualLayout>
                  <c:x val="-8.2977895818119665E-2"/>
                  <c:y val="-6.2704355256005623E-2"/>
                </c:manualLayout>
              </c:layout>
              <c:tx>
                <c:rich>
                  <a:bodyPr/>
                  <a:lstStyle/>
                  <a:p>
                    <a:r>
                      <a:rPr lang="en-US" dirty="0"/>
                      <a:t>48,2</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445-437F-857F-9CEC1554964D}"/>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congiuntura'!$I$48:$L$48</c:f>
              <c:strCache>
                <c:ptCount val="4"/>
                <c:pt idx="0">
                  <c:v>da escludersi</c:v>
                </c:pt>
                <c:pt idx="1">
                  <c:v>probabile ma limitata</c:v>
                </c:pt>
                <c:pt idx="2">
                  <c:v>poco probabile</c:v>
                </c:pt>
                <c:pt idx="3">
                  <c:v>probabile e consistente</c:v>
                </c:pt>
              </c:strCache>
            </c:strRef>
          </c:cat>
          <c:val>
            <c:numRef>
              <c:f>'Risultati congiuntura'!$I$49:$L$49</c:f>
              <c:numCache>
                <c:formatCode>0.0</c:formatCode>
                <c:ptCount val="4"/>
                <c:pt idx="0">
                  <c:v>48.120300751879697</c:v>
                </c:pt>
                <c:pt idx="1">
                  <c:v>20.300751879699249</c:v>
                </c:pt>
                <c:pt idx="2">
                  <c:v>19.548872180451127</c:v>
                </c:pt>
                <c:pt idx="3">
                  <c:v>12.030075187969924</c:v>
                </c:pt>
              </c:numCache>
            </c:numRef>
          </c:val>
          <c:extLst>
            <c:ext xmlns:c16="http://schemas.microsoft.com/office/drawing/2014/chart" uri="{C3380CC4-5D6E-409C-BE32-E72D297353CC}">
              <c16:uniqueId val="{00000008-9445-437F-857F-9CEC1554964D}"/>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0"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800" b="1" cap="none" spc="0">
                <a:ln w="0"/>
                <a:solidFill>
                  <a:schemeClr val="accent1"/>
                </a:solidFill>
                <a:effectLst>
                  <a:outerShdw blurRad="38100" dist="25400" dir="5400000" algn="ctr" rotWithShape="0">
                    <a:srgbClr val="6E747A">
                      <a:alpha val="43000"/>
                    </a:srgbClr>
                  </a:outerShdw>
                </a:effectLst>
              </a:rPr>
              <a:t>Investimenti</a:t>
            </a:r>
          </a:p>
        </c:rich>
      </c:tx>
      <c:overlay val="0"/>
      <c:spPr>
        <a:noFill/>
        <a:ln>
          <a:noFill/>
        </a:ln>
        <a:effectLst/>
      </c:spPr>
      <c:txPr>
        <a:bodyPr rot="0" spcFirstLastPara="1" vertOverflow="ellipsis" vert="horz" wrap="square" anchor="ctr" anchorCtr="1"/>
        <a:lstStyle/>
        <a:p>
          <a:pPr>
            <a:defRPr sz="1600" b="0"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endParaRPr lang="it-IT"/>
        </a:p>
      </c:txPr>
    </c:title>
    <c:autoTitleDeleted val="0"/>
    <c:plotArea>
      <c:layout/>
      <c:barChart>
        <c:barDir val="bar"/>
        <c:grouping val="clustered"/>
        <c:varyColors val="0"/>
        <c:ser>
          <c:idx val="0"/>
          <c:order val="0"/>
          <c:tx>
            <c:strRef>
              <c:f>'V:\INDAGINE CONGIUNTURALE\Indagine RN RA FC gennaio 2021\file raimondi per calcoli\[SCHEMA ELABORAZIONE DATI_Indagine investimenti FC 2021.xlsx]Risultati'!$B$21</c:f>
              <c:strCache>
                <c:ptCount val="1"/>
                <c:pt idx="0">
                  <c:v>Investimenti effettuati nel 2020</c:v>
                </c:pt>
              </c:strCache>
            </c:strRef>
          </c:tx>
          <c:spPr>
            <a:gradFill rotWithShape="1">
              <a:gsLst>
                <a:gs pos="0">
                  <a:schemeClr val="accent1">
                    <a:shade val="76000"/>
                    <a:shade val="51000"/>
                    <a:satMod val="130000"/>
                  </a:schemeClr>
                </a:gs>
                <a:gs pos="80000">
                  <a:schemeClr val="accent1">
                    <a:shade val="76000"/>
                    <a:shade val="93000"/>
                    <a:satMod val="130000"/>
                  </a:schemeClr>
                </a:gs>
                <a:gs pos="100000">
                  <a:schemeClr val="accent1">
                    <a:shade val="76000"/>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dLbl>
              <c:idx val="0"/>
              <c:layout>
                <c:manualLayout>
                  <c:x val="-1.4408693865515605E-3"/>
                  <c:y val="3.41468792095438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A14-4C31-8EF0-39790EE70EF0}"/>
                </c:ext>
              </c:extLst>
            </c:dLbl>
            <c:dLbl>
              <c:idx val="3"/>
              <c:layout>
                <c:manualLayout>
                  <c:x val="0"/>
                  <c:y val="1.9512694457642744E-2"/>
                </c:manualLayout>
              </c:layout>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rgbClr val="002060"/>
                      </a:solidFill>
                      <a:latin typeface="+mn-lt"/>
                      <a:ea typeface="+mn-ea"/>
                      <a:cs typeface="+mn-cs"/>
                    </a:defRPr>
                  </a:pPr>
                  <a:endParaRPr lang="it-IT"/>
                </a:p>
              </c:txPr>
              <c:dLblPos val="outEnd"/>
              <c:showLegendKey val="0"/>
              <c:showVal val="1"/>
              <c:showCatName val="0"/>
              <c:showSerName val="0"/>
              <c:showPercent val="0"/>
              <c:showBubbleSize val="0"/>
              <c:extLst>
                <c:ext xmlns:c15="http://schemas.microsoft.com/office/drawing/2012/chart" uri="{CE6537A1-D6FC-4f65-9D91-7224C49458BB}">
                  <c15:layout>
                    <c:manualLayout>
                      <c:w val="3.93861079542457E-2"/>
                      <c:h val="7.6342665661337461E-2"/>
                    </c:manualLayout>
                  </c15:layout>
                </c:ext>
                <c:ext xmlns:c16="http://schemas.microsoft.com/office/drawing/2014/chart" uri="{C3380CC4-5D6E-409C-BE32-E72D297353CC}">
                  <c16:uniqueId val="{00000004-EA14-4C31-8EF0-39790EE70EF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2060"/>
                    </a:solidFill>
                    <a:latin typeface="+mn-lt"/>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([1]Risultati!$D$20:$F$20,[1]Risultati!$I$20:$J$20)</c:f>
              <c:strCache>
                <c:ptCount val="5"/>
                <c:pt idx="0">
                  <c:v>Ricerca &amp; sviluppo</c:v>
                </c:pt>
                <c:pt idx="1">
                  <c:v>Linee di produzione</c:v>
                </c:pt>
                <c:pt idx="2">
                  <c:v>ICT</c:v>
                </c:pt>
                <c:pt idx="3">
                  <c:v>Formazione</c:v>
                </c:pt>
                <c:pt idx="4">
                  <c:v>Tutela ambientale</c:v>
                </c:pt>
              </c:strCache>
              <c:extLst/>
            </c:strRef>
          </c:cat>
          <c:val>
            <c:numRef>
              <c:f>(Risultati!$D$21:$F$21,Risultati!$I$21:$J$21)</c:f>
              <c:numCache>
                <c:formatCode>0.0</c:formatCode>
                <c:ptCount val="5"/>
                <c:pt idx="0">
                  <c:v>41.353383458646611</c:v>
                </c:pt>
                <c:pt idx="1">
                  <c:v>38.345864661654133</c:v>
                </c:pt>
                <c:pt idx="2">
                  <c:v>55.639097744360896</c:v>
                </c:pt>
                <c:pt idx="3">
                  <c:v>45.112781954887218</c:v>
                </c:pt>
                <c:pt idx="4">
                  <c:v>27.819548872180448</c:v>
                </c:pt>
              </c:numCache>
              <c:extLst/>
            </c:numRef>
          </c:val>
          <c:extLst>
            <c:ext xmlns:c16="http://schemas.microsoft.com/office/drawing/2014/chart" uri="{C3380CC4-5D6E-409C-BE32-E72D297353CC}">
              <c16:uniqueId val="{00000000-EA14-4C31-8EF0-39790EE70EF0}"/>
            </c:ext>
          </c:extLst>
        </c:ser>
        <c:ser>
          <c:idx val="1"/>
          <c:order val="1"/>
          <c:tx>
            <c:strRef>
              <c:f>'V:\INDAGINE CONGIUNTURALE\Indagine RN RA FC gennaio 2021\file raimondi per calcoli\[SCHEMA ELABORAZIONE DATI_Indagine investimenti FC 2021.xlsx]Risultati'!$B$22</c:f>
              <c:strCache>
                <c:ptCount val="1"/>
                <c:pt idx="0">
                  <c:v>Investimenti previsti nel 2021</c:v>
                </c:pt>
              </c:strCache>
            </c:strRef>
          </c:tx>
          <c:spPr>
            <a:solidFill>
              <a:schemeClr val="tx2">
                <a:lumMod val="20000"/>
                <a:lumOff val="80000"/>
              </a:schemeClr>
            </a:solidFill>
            <a:ln>
              <a:noFill/>
            </a:ln>
            <a:effectLst>
              <a:outerShdw blurRad="40000" dist="23000" dir="5400000" rotWithShape="0">
                <a:srgbClr val="000000">
                  <a:alpha val="35000"/>
                </a:srgbClr>
              </a:outerShdw>
            </a:effectLst>
          </c:spPr>
          <c:invertIfNegative val="0"/>
          <c:dLbls>
            <c:dLbl>
              <c:idx val="1"/>
              <c:layout>
                <c:manualLayout>
                  <c:x val="0"/>
                  <c:y val="-1.95125024054536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A14-4C31-8EF0-39790EE70EF0}"/>
                </c:ext>
              </c:extLst>
            </c:dLbl>
            <c:dLbl>
              <c:idx val="2"/>
              <c:layout>
                <c:manualLayout>
                  <c:x val="0"/>
                  <c:y val="-2.926875360818054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A14-4C31-8EF0-39790EE70EF0}"/>
                </c:ext>
              </c:extLst>
            </c:dLbl>
            <c:dLbl>
              <c:idx val="4"/>
              <c:layout>
                <c:manualLayout>
                  <c:x val="-5.2831267195583643E-17"/>
                  <c:y val="-2.92687536081805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A14-4C31-8EF0-39790EE70EF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50000"/>
                        <a:lumOff val="50000"/>
                      </a:schemeClr>
                    </a:solidFill>
                    <a:latin typeface="+mn-lt"/>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([1]Risultati!$D$20:$F$20,[1]Risultati!$I$20:$J$20)</c:f>
              <c:strCache>
                <c:ptCount val="5"/>
                <c:pt idx="0">
                  <c:v>Ricerca &amp; sviluppo</c:v>
                </c:pt>
                <c:pt idx="1">
                  <c:v>Linee di produzione</c:v>
                </c:pt>
                <c:pt idx="2">
                  <c:v>ICT</c:v>
                </c:pt>
                <c:pt idx="3">
                  <c:v>Formazione</c:v>
                </c:pt>
                <c:pt idx="4">
                  <c:v>Tutela ambientale</c:v>
                </c:pt>
              </c:strCache>
              <c:extLst/>
            </c:strRef>
          </c:cat>
          <c:val>
            <c:numRef>
              <c:f>(Risultati!$D$22:$F$22,Risultati!$I$22:$J$22)</c:f>
              <c:numCache>
                <c:formatCode>0.0</c:formatCode>
                <c:ptCount val="5"/>
                <c:pt idx="0">
                  <c:v>45.864661654135332</c:v>
                </c:pt>
                <c:pt idx="1">
                  <c:v>36.84210526315789</c:v>
                </c:pt>
                <c:pt idx="2">
                  <c:v>54.887218045112782</c:v>
                </c:pt>
                <c:pt idx="3">
                  <c:v>50.375939849624061</c:v>
                </c:pt>
                <c:pt idx="4">
                  <c:v>24.060150375939848</c:v>
                </c:pt>
              </c:numCache>
              <c:extLst/>
            </c:numRef>
          </c:val>
          <c:extLst>
            <c:ext xmlns:c16="http://schemas.microsoft.com/office/drawing/2014/chart" uri="{C3380CC4-5D6E-409C-BE32-E72D297353CC}">
              <c16:uniqueId val="{00000001-EA14-4C31-8EF0-39790EE70EF0}"/>
            </c:ext>
          </c:extLst>
        </c:ser>
        <c:dLbls>
          <c:dLblPos val="outEnd"/>
          <c:showLegendKey val="0"/>
          <c:showVal val="1"/>
          <c:showCatName val="0"/>
          <c:showSerName val="0"/>
          <c:showPercent val="0"/>
          <c:showBubbleSize val="0"/>
        </c:dLbls>
        <c:gapWidth val="100"/>
        <c:axId val="600729168"/>
        <c:axId val="600726872"/>
      </c:barChart>
      <c:catAx>
        <c:axId val="600729168"/>
        <c:scaling>
          <c:orientation val="minMax"/>
        </c:scaling>
        <c:delete val="1"/>
        <c:axPos val="l"/>
        <c:numFmt formatCode="General" sourceLinked="1"/>
        <c:majorTickMark val="none"/>
        <c:minorTickMark val="none"/>
        <c:tickLblPos val="nextTo"/>
        <c:crossAx val="600726872"/>
        <c:crosses val="autoZero"/>
        <c:auto val="1"/>
        <c:lblAlgn val="ctr"/>
        <c:lblOffset val="100"/>
        <c:noMultiLvlLbl val="0"/>
      </c:catAx>
      <c:valAx>
        <c:axId val="600726872"/>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crossAx val="60072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Produzione</a:t>
            </a:r>
          </a:p>
        </c:rich>
      </c:tx>
      <c:layout>
        <c:manualLayout>
          <c:xMode val="edge"/>
          <c:yMode val="edge"/>
          <c:x val="0.53739230825899909"/>
          <c:y val="6.7219151636085037E-2"/>
        </c:manualLayout>
      </c:layout>
      <c:overlay val="0"/>
    </c:title>
    <c:autoTitleDeleted val="0"/>
    <c:plotArea>
      <c:layout/>
      <c:lineChart>
        <c:grouping val="standard"/>
        <c:varyColors val="0"/>
        <c:ser>
          <c:idx val="0"/>
          <c:order val="0"/>
          <c:tx>
            <c:strRef>
              <c:f>'CONFRONTI CONSUNTIVI'!$B$10</c:f>
              <c:strCache>
                <c:ptCount val="1"/>
                <c:pt idx="0">
                  <c:v>produzione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CONSUNTIVI'!$C$10:$K$10</c:f>
              <c:numCache>
                <c:formatCode>\+\ 0.0_ ;[Red]\-0.0\ </c:formatCode>
                <c:ptCount val="9"/>
                <c:pt idx="0">
                  <c:v>0.1</c:v>
                </c:pt>
                <c:pt idx="1">
                  <c:v>0.6</c:v>
                </c:pt>
                <c:pt idx="2">
                  <c:v>11.9</c:v>
                </c:pt>
                <c:pt idx="3">
                  <c:v>3</c:v>
                </c:pt>
                <c:pt idx="4">
                  <c:v>4</c:v>
                </c:pt>
                <c:pt idx="5">
                  <c:v>-1.3</c:v>
                </c:pt>
                <c:pt idx="6">
                  <c:v>-2</c:v>
                </c:pt>
                <c:pt idx="7">
                  <c:v>-6.3</c:v>
                </c:pt>
                <c:pt idx="8" formatCode="General">
                  <c:v>-0.4</c:v>
                </c:pt>
              </c:numCache>
            </c:numRef>
          </c:val>
          <c:smooth val="0"/>
          <c:extLst>
            <c:ext xmlns:c16="http://schemas.microsoft.com/office/drawing/2014/chart" uri="{C3380CC4-5D6E-409C-BE32-E72D297353CC}">
              <c16:uniqueId val="{00000000-A6D7-4182-92D2-11BD2EBDCA3E}"/>
            </c:ext>
          </c:extLst>
        </c:ser>
        <c:dLbls>
          <c:showLegendKey val="0"/>
          <c:showVal val="0"/>
          <c:showCatName val="0"/>
          <c:showSerName val="0"/>
          <c:showPercent val="0"/>
          <c:showBubbleSize val="0"/>
        </c:dLbls>
        <c:marker val="1"/>
        <c:smooth val="0"/>
        <c:axId val="390727240"/>
        <c:axId val="1"/>
      </c:lineChart>
      <c:catAx>
        <c:axId val="390727240"/>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 0.0_ ;[Red]\-0.0\ "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390727240"/>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zero"/>
    <c:showDLblsOverMax val="0"/>
  </c:chart>
  <c:spPr>
    <a:effectLst>
      <a:innerShdw blurRad="63500" dist="50800" dir="13500000">
        <a:prstClr val="black">
          <a:alpha val="50000"/>
        </a:prstClr>
      </a:innerShdw>
    </a:effectLst>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Occupazione</a:t>
            </a:r>
          </a:p>
        </c:rich>
      </c:tx>
      <c:layout>
        <c:manualLayout>
          <c:xMode val="edge"/>
          <c:yMode val="edge"/>
          <c:x val="0.69424694505846807"/>
          <c:y val="6.045956409606406E-2"/>
        </c:manualLayout>
      </c:layout>
      <c:overlay val="0"/>
    </c:title>
    <c:autoTitleDeleted val="0"/>
    <c:plotArea>
      <c:layout>
        <c:manualLayout>
          <c:layoutTarget val="inner"/>
          <c:xMode val="edge"/>
          <c:yMode val="edge"/>
          <c:x val="0.27162576552930884"/>
          <c:y val="0.1614468503937008"/>
          <c:w val="0.70615201224846891"/>
          <c:h val="0.63872302420530769"/>
        </c:manualLayout>
      </c:layout>
      <c:lineChart>
        <c:grouping val="standard"/>
        <c:varyColors val="0"/>
        <c:ser>
          <c:idx val="0"/>
          <c:order val="0"/>
          <c:tx>
            <c:strRef>
              <c:f>'V:\INDAGINE CONGIUNTURALE\Indagine RN RA FC gennaio 2021\file raimondi per calcoli\[TABELLE E GRAFICI_II_2020_I_2021_Forli.xls]CONFRONTI CONSUNTIVI'!$B$14</c:f>
              <c:strCache>
                <c:ptCount val="1"/>
                <c:pt idx="0">
                  <c:v>occupazione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CONSUNTIVI'!$C$14:$K$14</c:f>
              <c:numCache>
                <c:formatCode>\+\ 0.0_ ;[Red]\-0.0\ </c:formatCode>
                <c:ptCount val="9"/>
                <c:pt idx="0">
                  <c:v>5.3</c:v>
                </c:pt>
                <c:pt idx="1">
                  <c:v>7.1</c:v>
                </c:pt>
                <c:pt idx="2">
                  <c:v>7.9</c:v>
                </c:pt>
                <c:pt idx="3" formatCode="\+\ 0.00_ ;[Red]\-0.00\ ">
                  <c:v>6.3</c:v>
                </c:pt>
                <c:pt idx="4" formatCode="\+\ 0.00_ ;[Red]\-0.00\ ">
                  <c:v>10.5</c:v>
                </c:pt>
                <c:pt idx="5" formatCode="\+\ 0.00_ ;[Red]\-0.00\ ">
                  <c:v>3.2</c:v>
                </c:pt>
                <c:pt idx="6" formatCode="\+\ 0.00_ ;[Red]\-0.00\ ">
                  <c:v>6.6</c:v>
                </c:pt>
                <c:pt idx="7" formatCode="\+\ 0.00_ ;[Red]\-0.00\ ">
                  <c:v>-0.5</c:v>
                </c:pt>
                <c:pt idx="8" formatCode="General">
                  <c:v>0.1</c:v>
                </c:pt>
              </c:numCache>
            </c:numRef>
          </c:val>
          <c:smooth val="0"/>
          <c:extLst>
            <c:ext xmlns:c16="http://schemas.microsoft.com/office/drawing/2014/chart" uri="{C3380CC4-5D6E-409C-BE32-E72D297353CC}">
              <c16:uniqueId val="{00000000-8712-4EE2-8857-462E1C9723E0}"/>
            </c:ext>
          </c:extLst>
        </c:ser>
        <c:dLbls>
          <c:showLegendKey val="0"/>
          <c:showVal val="0"/>
          <c:showCatName val="0"/>
          <c:showSerName val="0"/>
          <c:showPercent val="0"/>
          <c:showBubbleSize val="0"/>
        </c:dLbls>
        <c:marker val="1"/>
        <c:smooth val="0"/>
        <c:axId val="318796904"/>
        <c:axId val="1"/>
      </c:lineChart>
      <c:catAx>
        <c:axId val="318796904"/>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 0.0_ ;[Red]\-0.0\ "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318796904"/>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gap"/>
    <c:showDLblsOverMax val="0"/>
  </c:chart>
  <c:spPr>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Fatturato</a:t>
            </a:r>
          </a:p>
        </c:rich>
      </c:tx>
      <c:layout>
        <c:manualLayout>
          <c:xMode val="edge"/>
          <c:yMode val="edge"/>
          <c:x val="0.69712964148624179"/>
          <c:y val="2.7511559342185927E-2"/>
        </c:manualLayout>
      </c:layout>
      <c:overlay val="0"/>
    </c:title>
    <c:autoTitleDeleted val="0"/>
    <c:plotArea>
      <c:layout>
        <c:manualLayout>
          <c:layoutTarget val="inner"/>
          <c:xMode val="edge"/>
          <c:yMode val="edge"/>
          <c:x val="9.0964796067158266E-2"/>
          <c:y val="0.15983878083615616"/>
          <c:w val="0.84375403074615674"/>
          <c:h val="0.79798640554546063"/>
        </c:manualLayout>
      </c:layout>
      <c:lineChart>
        <c:grouping val="standard"/>
        <c:varyColors val="0"/>
        <c:ser>
          <c:idx val="0"/>
          <c:order val="0"/>
          <c:tx>
            <c:strRef>
              <c:f>'CONFRONTI CONSUNTIVI'!$B$10</c:f>
              <c:strCache>
                <c:ptCount val="1"/>
                <c:pt idx="0">
                  <c:v>produzione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CONSUNTIVI'!$C$11:$K$11</c:f>
              <c:numCache>
                <c:formatCode>\+\ 0.0_ ;[Red]\-0.0\ </c:formatCode>
                <c:ptCount val="9"/>
                <c:pt idx="0">
                  <c:v>1.8</c:v>
                </c:pt>
                <c:pt idx="1">
                  <c:v>1</c:v>
                </c:pt>
                <c:pt idx="2">
                  <c:v>10.4</c:v>
                </c:pt>
                <c:pt idx="3">
                  <c:v>5.6</c:v>
                </c:pt>
                <c:pt idx="4">
                  <c:v>7</c:v>
                </c:pt>
                <c:pt idx="5">
                  <c:v>2.6</c:v>
                </c:pt>
                <c:pt idx="6">
                  <c:v>3.5</c:v>
                </c:pt>
                <c:pt idx="7">
                  <c:v>-9</c:v>
                </c:pt>
                <c:pt idx="8" formatCode="General">
                  <c:v>-1.5</c:v>
                </c:pt>
              </c:numCache>
            </c:numRef>
          </c:val>
          <c:smooth val="0"/>
          <c:extLst>
            <c:ext xmlns:c16="http://schemas.microsoft.com/office/drawing/2014/chart" uri="{C3380CC4-5D6E-409C-BE32-E72D297353CC}">
              <c16:uniqueId val="{00000000-F1F0-449B-8990-9E3EB27DD1EA}"/>
            </c:ext>
          </c:extLst>
        </c:ser>
        <c:ser>
          <c:idx val="1"/>
          <c:order val="1"/>
          <c:tx>
            <c:strRef>
              <c:f>'CONFRONTI CONSUNTIVI'!$B$12</c:f>
              <c:strCache>
                <c:ptCount val="1"/>
                <c:pt idx="0">
                  <c:v>fatturato interno</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CONSUNTIVI'!$C$12:$K$12</c:f>
              <c:numCache>
                <c:formatCode>\+\ 0.0_ ;[Red]\-0.0\ </c:formatCode>
                <c:ptCount val="9"/>
                <c:pt idx="0">
                  <c:v>4.4000000000000004</c:v>
                </c:pt>
                <c:pt idx="1">
                  <c:v>4.8</c:v>
                </c:pt>
                <c:pt idx="2">
                  <c:v>8.5</c:v>
                </c:pt>
                <c:pt idx="3">
                  <c:v>8.1</c:v>
                </c:pt>
                <c:pt idx="4">
                  <c:v>12.5</c:v>
                </c:pt>
                <c:pt idx="5">
                  <c:v>-1.5</c:v>
                </c:pt>
                <c:pt idx="6">
                  <c:v>7.3</c:v>
                </c:pt>
                <c:pt idx="7">
                  <c:v>-6.3</c:v>
                </c:pt>
                <c:pt idx="8" formatCode="General">
                  <c:v>-5.3</c:v>
                </c:pt>
              </c:numCache>
            </c:numRef>
          </c:val>
          <c:smooth val="0"/>
          <c:extLst>
            <c:ext xmlns:c16="http://schemas.microsoft.com/office/drawing/2014/chart" uri="{C3380CC4-5D6E-409C-BE32-E72D297353CC}">
              <c16:uniqueId val="{00000001-F1F0-449B-8990-9E3EB27DD1EA}"/>
            </c:ext>
          </c:extLst>
        </c:ser>
        <c:ser>
          <c:idx val="2"/>
          <c:order val="2"/>
          <c:tx>
            <c:strRef>
              <c:f>'CONFRONTI CONSUNTIVI'!$B$13</c:f>
              <c:strCache>
                <c:ptCount val="1"/>
                <c:pt idx="0">
                  <c:v>fatturato estero</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CONSUNTIVI'!$C$13:$K$13</c:f>
              <c:numCache>
                <c:formatCode>\+\ 0.0_ ;[Red]\-0.0\ </c:formatCode>
                <c:ptCount val="9"/>
                <c:pt idx="0">
                  <c:v>0.5</c:v>
                </c:pt>
                <c:pt idx="1">
                  <c:v>-1</c:v>
                </c:pt>
                <c:pt idx="2">
                  <c:v>14.8</c:v>
                </c:pt>
                <c:pt idx="3">
                  <c:v>1.9</c:v>
                </c:pt>
                <c:pt idx="4">
                  <c:v>2.6</c:v>
                </c:pt>
                <c:pt idx="5">
                  <c:v>12</c:v>
                </c:pt>
                <c:pt idx="6">
                  <c:v>-2.4</c:v>
                </c:pt>
                <c:pt idx="7">
                  <c:v>-5.0999999999999996</c:v>
                </c:pt>
                <c:pt idx="8" formatCode="General">
                  <c:v>-0.6</c:v>
                </c:pt>
              </c:numCache>
            </c:numRef>
          </c:val>
          <c:smooth val="0"/>
          <c:extLst>
            <c:ext xmlns:c16="http://schemas.microsoft.com/office/drawing/2014/chart" uri="{C3380CC4-5D6E-409C-BE32-E72D297353CC}">
              <c16:uniqueId val="{00000002-F1F0-449B-8990-9E3EB27DD1EA}"/>
            </c:ext>
          </c:extLst>
        </c:ser>
        <c:dLbls>
          <c:showLegendKey val="0"/>
          <c:showVal val="0"/>
          <c:showCatName val="0"/>
          <c:showSerName val="0"/>
          <c:showPercent val="0"/>
          <c:showBubbleSize val="0"/>
        </c:dLbls>
        <c:marker val="1"/>
        <c:smooth val="0"/>
        <c:axId val="401461576"/>
        <c:axId val="1"/>
      </c:lineChart>
      <c:catAx>
        <c:axId val="401461576"/>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 0.0_ ;[Red]\-0.0\ "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401461576"/>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gap"/>
    <c:showDLblsOverMax val="0"/>
  </c:chart>
  <c:spPr>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6.9861111111111124E-2"/>
          <c:w val="0.93888888888888888"/>
          <c:h val="0.6714577865266842"/>
        </c:manualLayout>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Ordini totali</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B19F-47F6-9DD2-7EABA6841E5E}"/>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B19F-47F6-9DD2-7EABA6841E5E}"/>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B19F-47F6-9DD2-7EABA6841E5E}"/>
              </c:ext>
            </c:extLst>
          </c:dPt>
          <c:dLbls>
            <c:dLbl>
              <c:idx val="1"/>
              <c:tx>
                <c:rich>
                  <a:bodyPr/>
                  <a:lstStyle/>
                  <a:p>
                    <a:r>
                      <a:rPr lang="en-US"/>
                      <a:t>34,2</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19F-47F6-9DD2-7EABA6841E5E}"/>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congiuntura'!$D$36:$F$36</c:f>
              <c:numCache>
                <c:formatCode>0.0</c:formatCode>
                <c:ptCount val="3"/>
                <c:pt idx="0">
                  <c:v>39.024390243902438</c:v>
                </c:pt>
                <c:pt idx="1">
                  <c:v>34.146341463414636</c:v>
                </c:pt>
                <c:pt idx="2">
                  <c:v>26.829268292682929</c:v>
                </c:pt>
              </c:numCache>
            </c:numRef>
          </c:val>
          <c:extLst>
            <c:ext xmlns:c16="http://schemas.microsoft.com/office/drawing/2014/chart" uri="{C3380CC4-5D6E-409C-BE32-E72D297353CC}">
              <c16:uniqueId val="{00000006-B19F-47F6-9DD2-7EABA6841E5E}"/>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Ordini esteri</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761E-41C8-AFE4-11E6C82C07B3}"/>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761E-41C8-AFE4-11E6C82C07B3}"/>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761E-41C8-AFE4-11E6C82C07B3}"/>
              </c:ext>
            </c:extLst>
          </c:dPt>
          <c:dLbls>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congiuntura'!$G$36:$I$36</c:f>
              <c:numCache>
                <c:formatCode>0.0</c:formatCode>
                <c:ptCount val="3"/>
                <c:pt idx="0">
                  <c:v>14.634146341463413</c:v>
                </c:pt>
                <c:pt idx="1">
                  <c:v>53.658536585365859</c:v>
                </c:pt>
                <c:pt idx="2">
                  <c:v>31.707317073170731</c:v>
                </c:pt>
              </c:numCache>
            </c:numRef>
          </c:val>
          <c:extLst>
            <c:ext xmlns:c16="http://schemas.microsoft.com/office/drawing/2014/chart" uri="{C3380CC4-5D6E-409C-BE32-E72D297353CC}">
              <c16:uniqueId val="{00000006-761E-41C8-AFE4-11E6C82C07B3}"/>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Giacenze</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4EEE-4EB3-A6B9-6060D81C643D}"/>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4EEE-4EB3-A6B9-6060D81C643D}"/>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4EEE-4EB3-A6B9-6060D81C643D}"/>
              </c:ext>
            </c:extLst>
          </c:dPt>
          <c:dLbls>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congiuntura'!$J$36:$L$36</c:f>
              <c:numCache>
                <c:formatCode>0.0</c:formatCode>
                <c:ptCount val="3"/>
                <c:pt idx="0">
                  <c:v>19.512195121951219</c:v>
                </c:pt>
                <c:pt idx="1">
                  <c:v>63.414634146341463</c:v>
                </c:pt>
                <c:pt idx="2">
                  <c:v>17.073170731707318</c:v>
                </c:pt>
              </c:numCache>
            </c:numRef>
          </c:val>
          <c:extLst>
            <c:ext xmlns:c16="http://schemas.microsoft.com/office/drawing/2014/chart" uri="{C3380CC4-5D6E-409C-BE32-E72D297353CC}">
              <c16:uniqueId val="{00000006-4EEE-4EB3-A6B9-6060D81C643D}"/>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Costi Materie Prime</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DC3C-4BBD-99F7-F097F400BFC6}"/>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DC3C-4BBD-99F7-F097F400BFC6}"/>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DC3C-4BBD-99F7-F097F400BFC6}"/>
              </c:ext>
            </c:extLst>
          </c:dPt>
          <c:dLbls>
            <c:dLbl>
              <c:idx val="0"/>
              <c:layout>
                <c:manualLayout>
                  <c:x val="-6.2869915843960483E-2"/>
                  <c:y val="0.1125066898019594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C3C-4BBD-99F7-F097F400BFC6}"/>
                </c:ext>
              </c:extLst>
            </c:dLbl>
            <c:dLbl>
              <c:idx val="2"/>
              <c:layout>
                <c:manualLayout>
                  <c:x val="-9.2490247680639993E-3"/>
                  <c:y val="-1.0053407234578071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C3C-4BBD-99F7-F097F400BFC6}"/>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congiuntura'!$M$36:$O$36</c:f>
              <c:numCache>
                <c:formatCode>0.0</c:formatCode>
                <c:ptCount val="3"/>
                <c:pt idx="0">
                  <c:v>14.634146341463413</c:v>
                </c:pt>
                <c:pt idx="1">
                  <c:v>80.487804878048792</c:v>
                </c:pt>
                <c:pt idx="2">
                  <c:v>4.8780487804878048</c:v>
                </c:pt>
              </c:numCache>
            </c:numRef>
          </c:val>
          <c:extLst>
            <c:ext xmlns:c16="http://schemas.microsoft.com/office/drawing/2014/chart" uri="{C3380CC4-5D6E-409C-BE32-E72D297353CC}">
              <c16:uniqueId val="{00000006-DC3C-4BBD-99F7-F097F400BFC6}"/>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800" b="1" i="0" u="none" strike="noStrike" cap="none" spc="0" baseline="0">
                <a:ln w="0"/>
                <a:solidFill>
                  <a:schemeClr val="accent1"/>
                </a:solidFill>
                <a:effectLst>
                  <a:outerShdw blurRad="38100" dist="25400" dir="5400000" algn="ctr" rotWithShape="0">
                    <a:srgbClr val="6E747A">
                      <a:alpha val="43000"/>
                    </a:srgbClr>
                  </a:outerShdw>
                </a:effectLst>
              </a:rPr>
              <a:t>Ricorso alla CIG</a:t>
            </a:r>
            <a:endParaRPr lang="en-US" sz="18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0C27-499B-8949-E7401F707D64}"/>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0C27-499B-8949-E7401F707D64}"/>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0C27-499B-8949-E7401F707D64}"/>
              </c:ext>
            </c:extLst>
          </c:dPt>
          <c:dPt>
            <c:idx val="3"/>
            <c:bubble3D val="0"/>
            <c:spPr>
              <a:solidFill>
                <a:srgbClr val="7030A0"/>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7-0C27-499B-8949-E7401F707D64}"/>
              </c:ext>
            </c:extLst>
          </c:dPt>
          <c:dLbls>
            <c:dLbl>
              <c:idx val="0"/>
              <c:layout>
                <c:manualLayout>
                  <c:x val="-8.2977895818119665E-2"/>
                  <c:y val="-6.270435525600562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C27-499B-8949-E7401F707D64}"/>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congiuntura'!$I$48:$L$48</c:f>
              <c:strCache>
                <c:ptCount val="4"/>
                <c:pt idx="0">
                  <c:v>da escludersi</c:v>
                </c:pt>
                <c:pt idx="1">
                  <c:v>probabile ma limitata</c:v>
                </c:pt>
                <c:pt idx="2">
                  <c:v>poco probabile</c:v>
                </c:pt>
                <c:pt idx="3">
                  <c:v>probabile e consistente</c:v>
                </c:pt>
              </c:strCache>
            </c:strRef>
          </c:cat>
          <c:val>
            <c:numRef>
              <c:f>'Risultati congiuntura'!$I$49:$L$49</c:f>
              <c:numCache>
                <c:formatCode>0.0</c:formatCode>
                <c:ptCount val="4"/>
                <c:pt idx="0">
                  <c:v>50</c:v>
                </c:pt>
                <c:pt idx="1">
                  <c:v>22.5</c:v>
                </c:pt>
                <c:pt idx="2">
                  <c:v>20</c:v>
                </c:pt>
                <c:pt idx="3">
                  <c:v>7.5</c:v>
                </c:pt>
              </c:numCache>
            </c:numRef>
          </c:val>
          <c:extLst>
            <c:ext xmlns:c16="http://schemas.microsoft.com/office/drawing/2014/chart" uri="{C3380CC4-5D6E-409C-BE32-E72D297353CC}">
              <c16:uniqueId val="{00000008-0C27-499B-8949-E7401F707D64}"/>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800" b="1" i="0" u="none" strike="noStrike" cap="none" spc="0" baseline="0">
                <a:ln w="0"/>
                <a:solidFill>
                  <a:schemeClr val="accent1"/>
                </a:solidFill>
                <a:effectLst>
                  <a:outerShdw blurRad="38100" dist="25400" dir="5400000" algn="ctr" rotWithShape="0">
                    <a:srgbClr val="6E747A">
                      <a:alpha val="43000"/>
                    </a:srgbClr>
                  </a:outerShdw>
                </a:effectLst>
              </a:rPr>
              <a:t>Difficoltà reperimento personale</a:t>
            </a:r>
            <a:endParaRPr lang="en-US" sz="18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3BE0-4B36-9EC6-2925D20F4AC7}"/>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3BE0-4B36-9EC6-2925D20F4AC7}"/>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3BE0-4B36-9EC6-2925D20F4AC7}"/>
              </c:ext>
            </c:extLst>
          </c:dPt>
          <c:dPt>
            <c:idx val="3"/>
            <c:bubble3D val="0"/>
            <c:spPr>
              <a:solidFill>
                <a:srgbClr val="7030A0"/>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7-3BE0-4B36-9EC6-2925D20F4AC7}"/>
              </c:ext>
            </c:extLst>
          </c:dPt>
          <c:dPt>
            <c:idx val="4"/>
            <c:bubble3D val="0"/>
            <c:spPr>
              <a:solidFill>
                <a:schemeClr val="accent5"/>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9-3BE0-4B36-9EC6-2925D20F4AC7}"/>
              </c:ext>
            </c:extLst>
          </c:dPt>
          <c:dLbls>
            <c:dLbl>
              <c:idx val="0"/>
              <c:layout>
                <c:manualLayout>
                  <c:x val="-6.2869915843960483E-2"/>
                  <c:y val="0.1125066898019594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BE0-4B36-9EC6-2925D20F4AC7}"/>
                </c:ext>
              </c:extLst>
            </c:dLbl>
            <c:dLbl>
              <c:idx val="2"/>
              <c:tx>
                <c:rich>
                  <a:bodyPr/>
                  <a:lstStyle/>
                  <a:p>
                    <a:r>
                      <a:rPr lang="en-US"/>
                      <a:t>38,6</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BE0-4B36-9EC6-2925D20F4AC7}"/>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congiuntura'!$D$48:$H$48</c:f>
              <c:strCache>
                <c:ptCount val="5"/>
                <c:pt idx="0">
                  <c:v>nessuna</c:v>
                </c:pt>
                <c:pt idx="1">
                  <c:v>bassa</c:v>
                </c:pt>
                <c:pt idx="2">
                  <c:v>media</c:v>
                </c:pt>
                <c:pt idx="3">
                  <c:v>elevata</c:v>
                </c:pt>
                <c:pt idx="4">
                  <c:v>molto elevata</c:v>
                </c:pt>
              </c:strCache>
            </c:strRef>
          </c:cat>
          <c:val>
            <c:numRef>
              <c:f>'Risultati congiuntura'!$D$49:$H$49</c:f>
              <c:numCache>
                <c:formatCode>0.0</c:formatCode>
                <c:ptCount val="5"/>
                <c:pt idx="0">
                  <c:v>17.948717948717949</c:v>
                </c:pt>
                <c:pt idx="1">
                  <c:v>20.512820512820511</c:v>
                </c:pt>
                <c:pt idx="2">
                  <c:v>38.461538461538467</c:v>
                </c:pt>
                <c:pt idx="3">
                  <c:v>17.948717948717949</c:v>
                </c:pt>
                <c:pt idx="4">
                  <c:v>5.1282051282051277</c:v>
                </c:pt>
              </c:numCache>
            </c:numRef>
          </c:val>
          <c:extLst>
            <c:ext xmlns:c16="http://schemas.microsoft.com/office/drawing/2014/chart" uri="{C3380CC4-5D6E-409C-BE32-E72D297353CC}">
              <c16:uniqueId val="{0000000A-3BE0-4B36-9EC6-2925D20F4AC7}"/>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Fatturato</a:t>
            </a:r>
          </a:p>
        </c:rich>
      </c:tx>
      <c:layout>
        <c:manualLayout>
          <c:xMode val="edge"/>
          <c:yMode val="edge"/>
          <c:x val="0.75801944429874113"/>
          <c:y val="0"/>
        </c:manualLayout>
      </c:layout>
      <c:overlay val="0"/>
    </c:title>
    <c:autoTitleDeleted val="0"/>
    <c:plotArea>
      <c:layout>
        <c:manualLayout>
          <c:layoutTarget val="inner"/>
          <c:xMode val="edge"/>
          <c:yMode val="edge"/>
          <c:x val="9.0964796067158266E-2"/>
          <c:y val="0.15983878083615616"/>
          <c:w val="0.84375403074615674"/>
          <c:h val="0.79798640554546063"/>
        </c:manualLayout>
      </c:layout>
      <c:lineChart>
        <c:grouping val="standard"/>
        <c:varyColors val="0"/>
        <c:ser>
          <c:idx val="0"/>
          <c:order val="0"/>
          <c:tx>
            <c:strRef>
              <c:f>'CONFRONTI CONSUNTIVI'!$B$11</c:f>
              <c:strCache>
                <c:ptCount val="1"/>
                <c:pt idx="0">
                  <c:v>fatturato totale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'[1]CONFRONTI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CONSUNTIVI'!$C$11:$K$11</c:f>
              <c:numCache>
                <c:formatCode>\+\ 0.0_ ;[Red]\-0.0\ </c:formatCode>
                <c:ptCount val="9"/>
                <c:pt idx="0">
                  <c:v>0.2</c:v>
                </c:pt>
                <c:pt idx="1">
                  <c:v>10</c:v>
                </c:pt>
                <c:pt idx="2">
                  <c:v>9.1</c:v>
                </c:pt>
                <c:pt idx="3">
                  <c:v>3.7</c:v>
                </c:pt>
                <c:pt idx="4">
                  <c:v>7</c:v>
                </c:pt>
                <c:pt idx="5">
                  <c:v>-4.7</c:v>
                </c:pt>
                <c:pt idx="6">
                  <c:v>-4.8</c:v>
                </c:pt>
                <c:pt idx="7" formatCode="General">
                  <c:v>-20</c:v>
                </c:pt>
                <c:pt idx="8" formatCode="General">
                  <c:v>-0.2</c:v>
                </c:pt>
              </c:numCache>
            </c:numRef>
          </c:val>
          <c:smooth val="0"/>
          <c:extLst>
            <c:ext xmlns:c16="http://schemas.microsoft.com/office/drawing/2014/chart" uri="{C3380CC4-5D6E-409C-BE32-E72D297353CC}">
              <c16:uniqueId val="{00000000-F163-48D0-AA29-C42F87C816B2}"/>
            </c:ext>
          </c:extLst>
        </c:ser>
        <c:ser>
          <c:idx val="1"/>
          <c:order val="1"/>
          <c:tx>
            <c:strRef>
              <c:f>'CONFRONTI CONSUNTIVI'!$B$12</c:f>
              <c:strCache>
                <c:ptCount val="1"/>
                <c:pt idx="0">
                  <c:v>fatturato interno</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'[1]CONFRONTI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CONSUNTIVI'!$C$12:$K$12</c:f>
              <c:numCache>
                <c:formatCode>\+\ 0.0_ ;[Red]\-0.0\ </c:formatCode>
                <c:ptCount val="9"/>
                <c:pt idx="0" formatCode="0.0">
                  <c:v>-0.1</c:v>
                </c:pt>
                <c:pt idx="1">
                  <c:v>14.8</c:v>
                </c:pt>
                <c:pt idx="2">
                  <c:v>10.4</c:v>
                </c:pt>
                <c:pt idx="3">
                  <c:v>8.6999999999999993</c:v>
                </c:pt>
                <c:pt idx="4">
                  <c:v>2.9</c:v>
                </c:pt>
                <c:pt idx="5">
                  <c:v>-6.6</c:v>
                </c:pt>
                <c:pt idx="6">
                  <c:v>-2</c:v>
                </c:pt>
                <c:pt idx="7" formatCode="General">
                  <c:v>-20.6</c:v>
                </c:pt>
                <c:pt idx="8" formatCode="General">
                  <c:v>0.1</c:v>
                </c:pt>
              </c:numCache>
            </c:numRef>
          </c:val>
          <c:smooth val="0"/>
          <c:extLst>
            <c:ext xmlns:c16="http://schemas.microsoft.com/office/drawing/2014/chart" uri="{C3380CC4-5D6E-409C-BE32-E72D297353CC}">
              <c16:uniqueId val="{00000001-F163-48D0-AA29-C42F87C816B2}"/>
            </c:ext>
          </c:extLst>
        </c:ser>
        <c:ser>
          <c:idx val="2"/>
          <c:order val="2"/>
          <c:tx>
            <c:strRef>
              <c:f>'CONFRONTI CONSUNTIVI'!$B$13</c:f>
              <c:strCache>
                <c:ptCount val="1"/>
                <c:pt idx="0">
                  <c:v>fatturato estero</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'[1]CONFRONTI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CONSUNTIVI'!$C$13:$K$13</c:f>
              <c:numCache>
                <c:formatCode>\+\ 0.0_ ;[Red]\-0.0\ </c:formatCode>
                <c:ptCount val="9"/>
                <c:pt idx="0">
                  <c:v>2.2000000000000002</c:v>
                </c:pt>
                <c:pt idx="1">
                  <c:v>2.9</c:v>
                </c:pt>
                <c:pt idx="2">
                  <c:v>5</c:v>
                </c:pt>
                <c:pt idx="3">
                  <c:v>0.5</c:v>
                </c:pt>
                <c:pt idx="4">
                  <c:v>10.199999999999999</c:v>
                </c:pt>
                <c:pt idx="5">
                  <c:v>0.5</c:v>
                </c:pt>
                <c:pt idx="6">
                  <c:v>-6</c:v>
                </c:pt>
                <c:pt idx="7" formatCode="General">
                  <c:v>-15.9</c:v>
                </c:pt>
                <c:pt idx="8" formatCode="General">
                  <c:v>1.1000000000000001</c:v>
                </c:pt>
              </c:numCache>
            </c:numRef>
          </c:val>
          <c:smooth val="0"/>
          <c:extLst>
            <c:ext xmlns:c16="http://schemas.microsoft.com/office/drawing/2014/chart" uri="{C3380CC4-5D6E-409C-BE32-E72D297353CC}">
              <c16:uniqueId val="{00000002-F163-48D0-AA29-C42F87C816B2}"/>
            </c:ext>
          </c:extLst>
        </c:ser>
        <c:dLbls>
          <c:showLegendKey val="0"/>
          <c:showVal val="0"/>
          <c:showCatName val="0"/>
          <c:showSerName val="0"/>
          <c:showPercent val="0"/>
          <c:showBubbleSize val="0"/>
        </c:dLbls>
        <c:marker val="1"/>
        <c:smooth val="0"/>
        <c:axId val="395659512"/>
        <c:axId val="1"/>
      </c:lineChart>
      <c:catAx>
        <c:axId val="395659512"/>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 0.0_ ;[Red]\-0.0\ "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395659512"/>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gap"/>
    <c:showDLblsOverMax val="0"/>
  </c:chart>
  <c:spPr>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Produzione</a:t>
            </a:r>
          </a:p>
        </c:rich>
      </c:tx>
      <c:layout>
        <c:manualLayout>
          <c:xMode val="edge"/>
          <c:yMode val="edge"/>
          <c:x val="0.48910339399167069"/>
          <c:y val="7.8666653063663508E-2"/>
        </c:manualLayout>
      </c:layout>
      <c:overlay val="0"/>
    </c:title>
    <c:autoTitleDeleted val="0"/>
    <c:plotArea>
      <c:layout/>
      <c:lineChart>
        <c:grouping val="standard"/>
        <c:varyColors val="0"/>
        <c:ser>
          <c:idx val="0"/>
          <c:order val="0"/>
          <c:tx>
            <c:strRef>
              <c:f>'V:\INDAGINE CONGIUNTURALE\Indagine RN RA FC gennaio 2021\file raimondi per calcoli\[TABELLE E GRAFICI_I_2020_II_2020_Rimini.xls]CONFRONTI CONSUNTIVI'!$B$10</c:f>
              <c:strCache>
                <c:ptCount val="1"/>
                <c:pt idx="0">
                  <c:v>produzione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'[3]CONFRONTI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CONSUNTIVI'!$C$10:$K$10</c:f>
              <c:numCache>
                <c:formatCode>\+\ 0.0_ ;[Red]\-0.0\ </c:formatCode>
                <c:ptCount val="9"/>
                <c:pt idx="0">
                  <c:v>-4.0999999999999996</c:v>
                </c:pt>
                <c:pt idx="1">
                  <c:v>5.2</c:v>
                </c:pt>
                <c:pt idx="2">
                  <c:v>7.5</c:v>
                </c:pt>
                <c:pt idx="3">
                  <c:v>2.7</c:v>
                </c:pt>
                <c:pt idx="4">
                  <c:v>3.7</c:v>
                </c:pt>
                <c:pt idx="5">
                  <c:v>-1.4</c:v>
                </c:pt>
                <c:pt idx="6">
                  <c:v>1.3</c:v>
                </c:pt>
                <c:pt idx="7" formatCode="General">
                  <c:v>-16.8</c:v>
                </c:pt>
                <c:pt idx="8" formatCode="General">
                  <c:v>0.8</c:v>
                </c:pt>
              </c:numCache>
            </c:numRef>
          </c:val>
          <c:smooth val="0"/>
          <c:extLst>
            <c:ext xmlns:c16="http://schemas.microsoft.com/office/drawing/2014/chart" uri="{C3380CC4-5D6E-409C-BE32-E72D297353CC}">
              <c16:uniqueId val="{00000000-34DD-453C-A2FF-178CFE8ADDC7}"/>
            </c:ext>
          </c:extLst>
        </c:ser>
        <c:dLbls>
          <c:showLegendKey val="0"/>
          <c:showVal val="0"/>
          <c:showCatName val="0"/>
          <c:showSerName val="0"/>
          <c:showPercent val="0"/>
          <c:showBubbleSize val="0"/>
        </c:dLbls>
        <c:marker val="1"/>
        <c:smooth val="0"/>
        <c:axId val="395655248"/>
        <c:axId val="1"/>
      </c:lineChart>
      <c:catAx>
        <c:axId val="395655248"/>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 0.0_ ;[Red]\-0.0\ "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395655248"/>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zero"/>
    <c:showDLblsOverMax val="0"/>
  </c:chart>
  <c:spPr>
    <a:effectLst>
      <a:innerShdw blurRad="63500" dist="50800" dir="13500000">
        <a:prstClr val="black">
          <a:alpha val="50000"/>
        </a:prstClr>
      </a:innerShdw>
    </a:effectLst>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Occupazione</a:t>
            </a:r>
          </a:p>
        </c:rich>
      </c:tx>
      <c:layout>
        <c:manualLayout>
          <c:xMode val="edge"/>
          <c:yMode val="edge"/>
          <c:x val="0.58149801813746604"/>
          <c:y val="6.5466204623685297E-4"/>
        </c:manualLayout>
      </c:layout>
      <c:overlay val="0"/>
    </c:title>
    <c:autoTitleDeleted val="0"/>
    <c:plotArea>
      <c:layout>
        <c:manualLayout>
          <c:layoutTarget val="inner"/>
          <c:xMode val="edge"/>
          <c:yMode val="edge"/>
          <c:x val="0.30556763687961508"/>
          <c:y val="3.4069403959070294E-2"/>
          <c:w val="0.70615201224846891"/>
          <c:h val="0.63872302420530769"/>
        </c:manualLayout>
      </c:layout>
      <c:lineChart>
        <c:grouping val="standard"/>
        <c:varyColors val="0"/>
        <c:ser>
          <c:idx val="0"/>
          <c:order val="0"/>
          <c:tx>
            <c:strRef>
              <c:f>'CONFRONTI CONSUNTIVI'!$B$14</c:f>
              <c:strCache>
                <c:ptCount val="1"/>
                <c:pt idx="0">
                  <c:v>occupazione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'[3]CONFRONTI CONSUNTIVI'!$C$9:$K$9</c:f>
              <c:strCache>
                <c:ptCount val="9"/>
                <c:pt idx="0">
                  <c:v>2° sem. 2016</c:v>
                </c:pt>
                <c:pt idx="1">
                  <c:v>1° sem. 2017</c:v>
                </c:pt>
                <c:pt idx="2">
                  <c:v>2° sem. 2017</c:v>
                </c:pt>
                <c:pt idx="3">
                  <c:v>1° sem. 2018</c:v>
                </c:pt>
                <c:pt idx="4">
                  <c:v>2° sem. 2018</c:v>
                </c:pt>
                <c:pt idx="5">
                  <c:v>1° sem. 2019</c:v>
                </c:pt>
                <c:pt idx="6">
                  <c:v>2° sem. 2019</c:v>
                </c:pt>
                <c:pt idx="7">
                  <c:v>1° sem. 2020</c:v>
                </c:pt>
                <c:pt idx="8">
                  <c:v>2° sem. 2020</c:v>
                </c:pt>
              </c:strCache>
            </c:strRef>
          </c:cat>
          <c:val>
            <c:numRef>
              <c:f>'CONFRONTI CONSUNTIVI'!$C$14:$K$14</c:f>
              <c:numCache>
                <c:formatCode>\+\ 0.0_ ;[Red]\-0.0\ </c:formatCode>
                <c:ptCount val="9"/>
                <c:pt idx="0">
                  <c:v>2.4</c:v>
                </c:pt>
                <c:pt idx="1">
                  <c:v>7.6</c:v>
                </c:pt>
                <c:pt idx="2">
                  <c:v>1.3</c:v>
                </c:pt>
                <c:pt idx="3">
                  <c:v>2.1</c:v>
                </c:pt>
                <c:pt idx="4">
                  <c:v>3.7</c:v>
                </c:pt>
                <c:pt idx="5">
                  <c:v>3.7</c:v>
                </c:pt>
                <c:pt idx="6">
                  <c:v>2.5</c:v>
                </c:pt>
                <c:pt idx="7" formatCode="General">
                  <c:v>-0.5</c:v>
                </c:pt>
                <c:pt idx="8" formatCode="General">
                  <c:v>0.6</c:v>
                </c:pt>
              </c:numCache>
            </c:numRef>
          </c:val>
          <c:smooth val="0"/>
          <c:extLst>
            <c:ext xmlns:c16="http://schemas.microsoft.com/office/drawing/2014/chart" uri="{C3380CC4-5D6E-409C-BE32-E72D297353CC}">
              <c16:uniqueId val="{00000000-6583-4B5D-897D-C600F84EDF31}"/>
            </c:ext>
          </c:extLst>
        </c:ser>
        <c:dLbls>
          <c:showLegendKey val="0"/>
          <c:showVal val="0"/>
          <c:showCatName val="0"/>
          <c:showSerName val="0"/>
          <c:showPercent val="0"/>
          <c:showBubbleSize val="0"/>
        </c:dLbls>
        <c:marker val="1"/>
        <c:smooth val="0"/>
        <c:axId val="395026328"/>
        <c:axId val="1"/>
      </c:lineChart>
      <c:catAx>
        <c:axId val="395026328"/>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 0.0_ ;[Red]\-0.0\ "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395026328"/>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gap"/>
    <c:showDLblsOverMax val="0"/>
  </c:chart>
  <c:spPr>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6.9861111111111124E-2"/>
          <c:w val="0.93888888888888888"/>
          <c:h val="0.6714577865266842"/>
        </c:manualLayout>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userShapes r:id="rId4"/>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Ordini totali</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C340-4BF7-AD8D-922FF655AEE5}"/>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C340-4BF7-AD8D-922FF655AEE5}"/>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C340-4BF7-AD8D-922FF655AEE5}"/>
              </c:ext>
            </c:extLst>
          </c:dPt>
          <c:dLbls>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congiuntura'!$D$36:$F$36</c:f>
              <c:numCache>
                <c:formatCode>0.0</c:formatCode>
                <c:ptCount val="3"/>
                <c:pt idx="0">
                  <c:v>29.310344827586203</c:v>
                </c:pt>
                <c:pt idx="1">
                  <c:v>31.03448275862069</c:v>
                </c:pt>
                <c:pt idx="2">
                  <c:v>39.655172413793103</c:v>
                </c:pt>
              </c:numCache>
            </c:numRef>
          </c:val>
          <c:extLst>
            <c:ext xmlns:c16="http://schemas.microsoft.com/office/drawing/2014/chart" uri="{C3380CC4-5D6E-409C-BE32-E72D297353CC}">
              <c16:uniqueId val="{00000006-C340-4BF7-AD8D-922FF655AEE5}"/>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Ordini esteri</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CBF7-458A-90EC-DE05F44C97B1}"/>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CBF7-458A-90EC-DE05F44C97B1}"/>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CBF7-458A-90EC-DE05F44C97B1}"/>
              </c:ext>
            </c:extLst>
          </c:dPt>
          <c:dLbls>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congiuntura'!$G$36:$I$36</c:f>
              <c:numCache>
                <c:formatCode>0.0</c:formatCode>
                <c:ptCount val="3"/>
                <c:pt idx="0">
                  <c:v>30.612244897959183</c:v>
                </c:pt>
                <c:pt idx="1">
                  <c:v>38.775510204081634</c:v>
                </c:pt>
                <c:pt idx="2">
                  <c:v>30.612244897959183</c:v>
                </c:pt>
              </c:numCache>
            </c:numRef>
          </c:val>
          <c:extLst>
            <c:ext xmlns:c16="http://schemas.microsoft.com/office/drawing/2014/chart" uri="{C3380CC4-5D6E-409C-BE32-E72D297353CC}">
              <c16:uniqueId val="{00000006-CBF7-458A-90EC-DE05F44C97B1}"/>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Giacenze</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8C7A-4614-8E39-761EB7345C23}"/>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8C7A-4614-8E39-761EB7345C23}"/>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8C7A-4614-8E39-761EB7345C23}"/>
              </c:ext>
            </c:extLst>
          </c:dPt>
          <c:dLbls>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congiuntura'!$J$36:$L$36</c:f>
              <c:numCache>
                <c:formatCode>0.0</c:formatCode>
                <c:ptCount val="3"/>
                <c:pt idx="0">
                  <c:v>18.181818181818183</c:v>
                </c:pt>
                <c:pt idx="1">
                  <c:v>59.090909090909093</c:v>
                </c:pt>
                <c:pt idx="2">
                  <c:v>22.727272727272727</c:v>
                </c:pt>
              </c:numCache>
            </c:numRef>
          </c:val>
          <c:extLst>
            <c:ext xmlns:c16="http://schemas.microsoft.com/office/drawing/2014/chart" uri="{C3380CC4-5D6E-409C-BE32-E72D297353CC}">
              <c16:uniqueId val="{00000006-8C7A-4614-8E39-761EB7345C23}"/>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Costi Materie Prime</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81FC-491C-98F7-BEABFE65FC70}"/>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81FC-491C-98F7-BEABFE65FC70}"/>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81FC-491C-98F7-BEABFE65FC70}"/>
              </c:ext>
            </c:extLst>
          </c:dPt>
          <c:dLbls>
            <c:dLbl>
              <c:idx val="0"/>
              <c:layout>
                <c:manualLayout>
                  <c:x val="-4.5744258807620536E-2"/>
                  <c:y val="-3.865488159336732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1FC-491C-98F7-BEABFE65FC70}"/>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congiuntura'!$D$35:$F$35</c:f>
              <c:strCache>
                <c:ptCount val="3"/>
                <c:pt idx="0">
                  <c:v>aumento</c:v>
                </c:pt>
                <c:pt idx="1">
                  <c:v>stazionarietà</c:v>
                </c:pt>
                <c:pt idx="2">
                  <c:v>diminuzione</c:v>
                </c:pt>
              </c:strCache>
            </c:strRef>
          </c:cat>
          <c:val>
            <c:numRef>
              <c:f>'Risultati congiuntura'!$M$36:$O$36</c:f>
              <c:numCache>
                <c:formatCode>0.0</c:formatCode>
                <c:ptCount val="3"/>
                <c:pt idx="0">
                  <c:v>11.363636363636363</c:v>
                </c:pt>
                <c:pt idx="1">
                  <c:v>79.545454545454547</c:v>
                </c:pt>
                <c:pt idx="2">
                  <c:v>9.0909090909090917</c:v>
                </c:pt>
              </c:numCache>
            </c:numRef>
          </c:val>
          <c:extLst>
            <c:ext xmlns:c16="http://schemas.microsoft.com/office/drawing/2014/chart" uri="{C3380CC4-5D6E-409C-BE32-E72D297353CC}">
              <c16:uniqueId val="{00000006-81FC-491C-98F7-BEABFE65FC70}"/>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800" b="1" i="0" u="none" strike="noStrike" cap="none" spc="0" baseline="0">
                <a:ln w="0"/>
                <a:solidFill>
                  <a:schemeClr val="accent1"/>
                </a:solidFill>
                <a:effectLst>
                  <a:outerShdw blurRad="38100" dist="25400" dir="5400000" algn="ctr" rotWithShape="0">
                    <a:srgbClr val="6E747A">
                      <a:alpha val="43000"/>
                    </a:srgbClr>
                  </a:outerShdw>
                </a:effectLst>
              </a:rPr>
              <a:t>Difficoltà reperimento personale</a:t>
            </a:r>
            <a:endParaRPr lang="en-US" sz="18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3ED2-49C8-901B-5030B440CE42}"/>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3ED2-49C8-901B-5030B440CE42}"/>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3ED2-49C8-901B-5030B440CE42}"/>
              </c:ext>
            </c:extLst>
          </c:dPt>
          <c:dPt>
            <c:idx val="3"/>
            <c:bubble3D val="0"/>
            <c:spPr>
              <a:solidFill>
                <a:srgbClr val="7030A0"/>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7-3ED2-49C8-901B-5030B440CE42}"/>
              </c:ext>
            </c:extLst>
          </c:dPt>
          <c:dPt>
            <c:idx val="4"/>
            <c:bubble3D val="0"/>
            <c:spPr>
              <a:solidFill>
                <a:schemeClr val="accent5"/>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9-3ED2-49C8-901B-5030B440CE42}"/>
              </c:ext>
            </c:extLst>
          </c:dPt>
          <c:dLbls>
            <c:dLbl>
              <c:idx val="0"/>
              <c:layout>
                <c:manualLayout>
                  <c:x val="-6.2869915843960483E-2"/>
                  <c:y val="0.1125066898019594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ED2-49C8-901B-5030B440CE42}"/>
                </c:ext>
              </c:extLst>
            </c:dLbl>
            <c:dLbl>
              <c:idx val="4"/>
              <c:tx>
                <c:rich>
                  <a:bodyPr/>
                  <a:lstStyle/>
                  <a:p>
                    <a:r>
                      <a:rPr lang="en-US"/>
                      <a:t>3,4</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ED2-49C8-901B-5030B440CE42}"/>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congiuntura'!$D$48:$H$48</c:f>
              <c:strCache>
                <c:ptCount val="5"/>
                <c:pt idx="0">
                  <c:v>nessuna</c:v>
                </c:pt>
                <c:pt idx="1">
                  <c:v>bassa</c:v>
                </c:pt>
                <c:pt idx="2">
                  <c:v>media</c:v>
                </c:pt>
                <c:pt idx="3">
                  <c:v>elevata</c:v>
                </c:pt>
                <c:pt idx="4">
                  <c:v>molto elevata</c:v>
                </c:pt>
              </c:strCache>
            </c:strRef>
          </c:cat>
          <c:val>
            <c:numRef>
              <c:f>'Risultati congiuntura'!$D$49:$H$49</c:f>
              <c:numCache>
                <c:formatCode>0.0</c:formatCode>
                <c:ptCount val="5"/>
                <c:pt idx="0">
                  <c:v>30</c:v>
                </c:pt>
                <c:pt idx="1">
                  <c:v>28.333333333333332</c:v>
                </c:pt>
                <c:pt idx="2">
                  <c:v>23.333333333333332</c:v>
                </c:pt>
                <c:pt idx="3">
                  <c:v>15</c:v>
                </c:pt>
                <c:pt idx="4">
                  <c:v>3.3333333333333335</c:v>
                </c:pt>
              </c:numCache>
            </c:numRef>
          </c:val>
          <c:extLst>
            <c:ext xmlns:c16="http://schemas.microsoft.com/office/drawing/2014/chart" uri="{C3380CC4-5D6E-409C-BE32-E72D297353CC}">
              <c16:uniqueId val="{0000000A-3ED2-49C8-901B-5030B440CE42}"/>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800" b="1" i="0" u="none" strike="noStrike" cap="none" spc="0" baseline="0">
                <a:ln w="0"/>
                <a:solidFill>
                  <a:schemeClr val="accent1"/>
                </a:solidFill>
                <a:effectLst>
                  <a:outerShdw blurRad="38100" dist="25400" dir="5400000" algn="ctr" rotWithShape="0">
                    <a:srgbClr val="6E747A">
                      <a:alpha val="43000"/>
                    </a:srgbClr>
                  </a:outerShdw>
                </a:effectLst>
              </a:rPr>
              <a:t>Ricorso alla CIG</a:t>
            </a:r>
            <a:endParaRPr lang="en-US" sz="18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763F-4EE1-A667-0D9F515DC8E0}"/>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763F-4EE1-A667-0D9F515DC8E0}"/>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763F-4EE1-A667-0D9F515DC8E0}"/>
              </c:ext>
            </c:extLst>
          </c:dPt>
          <c:dPt>
            <c:idx val="3"/>
            <c:bubble3D val="0"/>
            <c:spPr>
              <a:solidFill>
                <a:srgbClr val="7030A0"/>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7-763F-4EE1-A667-0D9F515DC8E0}"/>
              </c:ext>
            </c:extLst>
          </c:dPt>
          <c:dLbls>
            <c:dLbl>
              <c:idx val="0"/>
              <c:layout>
                <c:manualLayout>
                  <c:x val="-8.2977895818119665E-2"/>
                  <c:y val="-6.270435525600562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63F-4EE1-A667-0D9F515DC8E0}"/>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'[1]Risultati congiuntura'!$I$48:$L$48</c:f>
              <c:strCache>
                <c:ptCount val="4"/>
                <c:pt idx="0">
                  <c:v>da escludersi</c:v>
                </c:pt>
                <c:pt idx="1">
                  <c:v>probabile ma limitata</c:v>
                </c:pt>
                <c:pt idx="2">
                  <c:v>poco probabile</c:v>
                </c:pt>
                <c:pt idx="3">
                  <c:v>probabile e consistente</c:v>
                </c:pt>
              </c:strCache>
            </c:strRef>
          </c:cat>
          <c:val>
            <c:numRef>
              <c:f>'Risultati congiuntura'!$I$49:$L$49</c:f>
              <c:numCache>
                <c:formatCode>0.0</c:formatCode>
                <c:ptCount val="4"/>
                <c:pt idx="0">
                  <c:v>56.666666666666664</c:v>
                </c:pt>
                <c:pt idx="1">
                  <c:v>8.3333333333333321</c:v>
                </c:pt>
                <c:pt idx="2">
                  <c:v>20</c:v>
                </c:pt>
                <c:pt idx="3">
                  <c:v>15</c:v>
                </c:pt>
              </c:numCache>
            </c:numRef>
          </c:val>
          <c:extLst>
            <c:ext xmlns:c16="http://schemas.microsoft.com/office/drawing/2014/chart" uri="{C3380CC4-5D6E-409C-BE32-E72D297353CC}">
              <c16:uniqueId val="{00000008-763F-4EE1-A667-0D9F515DC8E0}"/>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Fatturato</a:t>
            </a:r>
          </a:p>
        </c:rich>
      </c:tx>
      <c:layout>
        <c:manualLayout>
          <c:xMode val="edge"/>
          <c:yMode val="edge"/>
          <c:x val="0.6861782837138759"/>
          <c:y val="1.3812820690372754E-2"/>
        </c:manualLayout>
      </c:layout>
      <c:overlay val="0"/>
    </c:title>
    <c:autoTitleDeleted val="0"/>
    <c:plotArea>
      <c:layout>
        <c:manualLayout>
          <c:layoutTarget val="inner"/>
          <c:xMode val="edge"/>
          <c:yMode val="edge"/>
          <c:x val="9.0964796067158266E-2"/>
          <c:y val="0.15983878083615616"/>
          <c:w val="0.84375403074615674"/>
          <c:h val="0.79798640554546063"/>
        </c:manualLayout>
      </c:layout>
      <c:lineChart>
        <c:grouping val="standard"/>
        <c:varyColors val="0"/>
        <c:ser>
          <c:idx val="0"/>
          <c:order val="0"/>
          <c:tx>
            <c:strRef>
              <c:f>'CONFRONTI CONSUNTIVI'!$B$11</c:f>
              <c:strCache>
                <c:ptCount val="1"/>
                <c:pt idx="0">
                  <c:v>fatturato totale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CONSUNTIVI'!$C$9:$I$9</c:f>
              <c:strCache>
                <c:ptCount val="7"/>
                <c:pt idx="0">
                  <c:v>2° sem. 2017</c:v>
                </c:pt>
                <c:pt idx="1">
                  <c:v>1° sem. 2018</c:v>
                </c:pt>
                <c:pt idx="2">
                  <c:v>2° sem. 2018</c:v>
                </c:pt>
                <c:pt idx="3">
                  <c:v>1° sem. 2019</c:v>
                </c:pt>
                <c:pt idx="4">
                  <c:v>2° sem. 2019</c:v>
                </c:pt>
                <c:pt idx="5">
                  <c:v>1° sem. 2020</c:v>
                </c:pt>
                <c:pt idx="6">
                  <c:v>2° sem. 2020</c:v>
                </c:pt>
              </c:strCache>
            </c:strRef>
          </c:cat>
          <c:val>
            <c:numRef>
              <c:f>'CONFRONTI CONSUNTIVI'!$C$11:$I$11</c:f>
              <c:numCache>
                <c:formatCode>\+\ 0.0_ ;[Red]\-0.0\ </c:formatCode>
                <c:ptCount val="7"/>
                <c:pt idx="0">
                  <c:v>13.37</c:v>
                </c:pt>
                <c:pt idx="1">
                  <c:v>3.03</c:v>
                </c:pt>
                <c:pt idx="2">
                  <c:v>4.29</c:v>
                </c:pt>
                <c:pt idx="3">
                  <c:v>6.55</c:v>
                </c:pt>
                <c:pt idx="4">
                  <c:v>5.5</c:v>
                </c:pt>
                <c:pt idx="5">
                  <c:v>-9.6</c:v>
                </c:pt>
                <c:pt idx="6">
                  <c:v>0.1</c:v>
                </c:pt>
              </c:numCache>
            </c:numRef>
          </c:val>
          <c:smooth val="0"/>
          <c:extLst>
            <c:ext xmlns:c16="http://schemas.microsoft.com/office/drawing/2014/chart" uri="{C3380CC4-5D6E-409C-BE32-E72D297353CC}">
              <c16:uniqueId val="{00000000-DFAB-44C0-AA25-F6350029D71B}"/>
            </c:ext>
          </c:extLst>
        </c:ser>
        <c:ser>
          <c:idx val="1"/>
          <c:order val="1"/>
          <c:tx>
            <c:strRef>
              <c:f>'CONFRONTI CONSUNTIVI'!$B$12</c:f>
              <c:strCache>
                <c:ptCount val="1"/>
                <c:pt idx="0">
                  <c:v>fatturato interno</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CONSUNTIVI'!$C$9:$I$9</c:f>
              <c:strCache>
                <c:ptCount val="7"/>
                <c:pt idx="0">
                  <c:v>2° sem. 2017</c:v>
                </c:pt>
                <c:pt idx="1">
                  <c:v>1° sem. 2018</c:v>
                </c:pt>
                <c:pt idx="2">
                  <c:v>2° sem. 2018</c:v>
                </c:pt>
                <c:pt idx="3">
                  <c:v>1° sem. 2019</c:v>
                </c:pt>
                <c:pt idx="4">
                  <c:v>2° sem. 2019</c:v>
                </c:pt>
                <c:pt idx="5">
                  <c:v>1° sem. 2020</c:v>
                </c:pt>
                <c:pt idx="6">
                  <c:v>2° sem. 2020</c:v>
                </c:pt>
              </c:strCache>
            </c:strRef>
          </c:cat>
          <c:val>
            <c:numRef>
              <c:f>'CONFRONTI CONSUNTIVI'!$C$12:$I$12</c:f>
              <c:numCache>
                <c:formatCode>\+\ 0.0_ ;[Red]\-0.0\ </c:formatCode>
                <c:ptCount val="7"/>
                <c:pt idx="0">
                  <c:v>12.75</c:v>
                </c:pt>
                <c:pt idx="1">
                  <c:v>6.73</c:v>
                </c:pt>
                <c:pt idx="2">
                  <c:v>7.18</c:v>
                </c:pt>
                <c:pt idx="3">
                  <c:v>5.18</c:v>
                </c:pt>
                <c:pt idx="4">
                  <c:v>6</c:v>
                </c:pt>
                <c:pt idx="5">
                  <c:v>-8.3000000000000007</c:v>
                </c:pt>
                <c:pt idx="6">
                  <c:v>0.1</c:v>
                </c:pt>
              </c:numCache>
            </c:numRef>
          </c:val>
          <c:smooth val="0"/>
          <c:extLst>
            <c:ext xmlns:c16="http://schemas.microsoft.com/office/drawing/2014/chart" uri="{C3380CC4-5D6E-409C-BE32-E72D297353CC}">
              <c16:uniqueId val="{00000001-DFAB-44C0-AA25-F6350029D71B}"/>
            </c:ext>
          </c:extLst>
        </c:ser>
        <c:ser>
          <c:idx val="2"/>
          <c:order val="2"/>
          <c:tx>
            <c:strRef>
              <c:f>'CONFRONTI CONSUNTIVI'!$B$13</c:f>
              <c:strCache>
                <c:ptCount val="1"/>
                <c:pt idx="0">
                  <c:v>fatturato estero</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CONSUNTIVI'!$C$9:$I$9</c:f>
              <c:strCache>
                <c:ptCount val="7"/>
                <c:pt idx="0">
                  <c:v>2° sem. 2017</c:v>
                </c:pt>
                <c:pt idx="1">
                  <c:v>1° sem. 2018</c:v>
                </c:pt>
                <c:pt idx="2">
                  <c:v>2° sem. 2018</c:v>
                </c:pt>
                <c:pt idx="3">
                  <c:v>1° sem. 2019</c:v>
                </c:pt>
                <c:pt idx="4">
                  <c:v>2° sem. 2019</c:v>
                </c:pt>
                <c:pt idx="5">
                  <c:v>1° sem. 2020</c:v>
                </c:pt>
                <c:pt idx="6">
                  <c:v>2° sem. 2020</c:v>
                </c:pt>
              </c:strCache>
            </c:strRef>
          </c:cat>
          <c:val>
            <c:numRef>
              <c:f>'CONFRONTI CONSUNTIVI'!$C$13:$I$13</c:f>
              <c:numCache>
                <c:formatCode>\+\ 0.0_ ;[Red]\-0.0\ </c:formatCode>
                <c:ptCount val="7"/>
                <c:pt idx="0">
                  <c:v>17.37</c:v>
                </c:pt>
                <c:pt idx="1">
                  <c:v>2.11</c:v>
                </c:pt>
                <c:pt idx="2">
                  <c:v>-0.17</c:v>
                </c:pt>
                <c:pt idx="3">
                  <c:v>0</c:v>
                </c:pt>
                <c:pt idx="4">
                  <c:v>4.7</c:v>
                </c:pt>
                <c:pt idx="5">
                  <c:v>-7.5</c:v>
                </c:pt>
                <c:pt idx="6">
                  <c:v>0.1</c:v>
                </c:pt>
              </c:numCache>
            </c:numRef>
          </c:val>
          <c:smooth val="0"/>
          <c:extLst>
            <c:ext xmlns:c16="http://schemas.microsoft.com/office/drawing/2014/chart" uri="{C3380CC4-5D6E-409C-BE32-E72D297353CC}">
              <c16:uniqueId val="{00000002-DFAB-44C0-AA25-F6350029D71B}"/>
            </c:ext>
          </c:extLst>
        </c:ser>
        <c:dLbls>
          <c:showLegendKey val="0"/>
          <c:showVal val="0"/>
          <c:showCatName val="0"/>
          <c:showSerName val="0"/>
          <c:showPercent val="0"/>
          <c:showBubbleSize val="0"/>
        </c:dLbls>
        <c:marker val="1"/>
        <c:smooth val="0"/>
        <c:axId val="505166272"/>
        <c:axId val="1"/>
      </c:lineChart>
      <c:catAx>
        <c:axId val="505166272"/>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 0.0_ ;[Red]\-0.0\ "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505166272"/>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gap"/>
    <c:showDLblsOverMax val="0"/>
  </c:chart>
  <c:spPr>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Produzione</a:t>
            </a:r>
          </a:p>
        </c:rich>
      </c:tx>
      <c:layout>
        <c:manualLayout>
          <c:xMode val="edge"/>
          <c:yMode val="edge"/>
          <c:x val="0.49906467206213478"/>
          <c:y val="7.8456487023276456E-2"/>
        </c:manualLayout>
      </c:layout>
      <c:overlay val="0"/>
    </c:title>
    <c:autoTitleDeleted val="0"/>
    <c:plotArea>
      <c:layout/>
      <c:lineChart>
        <c:grouping val="standard"/>
        <c:varyColors val="0"/>
        <c:ser>
          <c:idx val="0"/>
          <c:order val="0"/>
          <c:tx>
            <c:strRef>
              <c:f>'CONFRONTI CONSUNTIVI'!$B$10</c:f>
              <c:strCache>
                <c:ptCount val="1"/>
                <c:pt idx="0">
                  <c:v>produzione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CONSUNTIVI'!$C$9:$I$9</c:f>
              <c:strCache>
                <c:ptCount val="7"/>
                <c:pt idx="0">
                  <c:v>2° sem. 2017</c:v>
                </c:pt>
                <c:pt idx="1">
                  <c:v>1° sem. 2018</c:v>
                </c:pt>
                <c:pt idx="2">
                  <c:v>2° sem. 2018</c:v>
                </c:pt>
                <c:pt idx="3">
                  <c:v>1° sem. 2019</c:v>
                </c:pt>
                <c:pt idx="4">
                  <c:v>2° sem. 2019</c:v>
                </c:pt>
                <c:pt idx="5">
                  <c:v>1° sem. 2020</c:v>
                </c:pt>
                <c:pt idx="6">
                  <c:v>2° sem. 2020</c:v>
                </c:pt>
              </c:strCache>
            </c:strRef>
          </c:cat>
          <c:val>
            <c:numRef>
              <c:f>'CONFRONTI CONSUNTIVI'!$C$10:$I$10</c:f>
              <c:numCache>
                <c:formatCode>\+\ 0.0_ ;[Red]\-0.0\ </c:formatCode>
                <c:ptCount val="7"/>
                <c:pt idx="0">
                  <c:v>15.41</c:v>
                </c:pt>
                <c:pt idx="1">
                  <c:v>3.37</c:v>
                </c:pt>
                <c:pt idx="2">
                  <c:v>2.37</c:v>
                </c:pt>
                <c:pt idx="3">
                  <c:v>4.43</c:v>
                </c:pt>
                <c:pt idx="4">
                  <c:v>6</c:v>
                </c:pt>
                <c:pt idx="5">
                  <c:v>-8.1999999999999993</c:v>
                </c:pt>
                <c:pt idx="6">
                  <c:v>0.2</c:v>
                </c:pt>
              </c:numCache>
            </c:numRef>
          </c:val>
          <c:smooth val="0"/>
          <c:extLst>
            <c:ext xmlns:c16="http://schemas.microsoft.com/office/drawing/2014/chart" uri="{C3380CC4-5D6E-409C-BE32-E72D297353CC}">
              <c16:uniqueId val="{00000000-3B07-470A-853A-F014E9F2545D}"/>
            </c:ext>
          </c:extLst>
        </c:ser>
        <c:dLbls>
          <c:showLegendKey val="0"/>
          <c:showVal val="0"/>
          <c:showCatName val="0"/>
          <c:showSerName val="0"/>
          <c:showPercent val="0"/>
          <c:showBubbleSize val="0"/>
        </c:dLbls>
        <c:marker val="1"/>
        <c:smooth val="0"/>
        <c:axId val="505162008"/>
        <c:axId val="1"/>
      </c:lineChart>
      <c:catAx>
        <c:axId val="505162008"/>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 0.0_ ;[Red]\-0.0\ "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505162008"/>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zero"/>
    <c:showDLblsOverMax val="0"/>
  </c:chart>
  <c:spPr>
    <a:effectLst>
      <a:innerShdw blurRad="63500" dist="50800" dir="13500000">
        <a:prstClr val="black">
          <a:alpha val="50000"/>
        </a:prstClr>
      </a:innerShdw>
    </a:effectLst>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i="0" u="none" strike="noStrike" cap="none" spc="0" baseline="0">
                <a:ln w="0"/>
                <a:solidFill>
                  <a:schemeClr val="accent1"/>
                </a:solidFill>
                <a:effectLst>
                  <a:outerShdw blurRad="38100" dist="25400" dir="5400000" algn="ctr" rotWithShape="0">
                    <a:srgbClr val="6E747A">
                      <a:alpha val="43000"/>
                    </a:srgbClr>
                  </a:outerShdw>
                </a:effectLst>
                <a:latin typeface="Calibri"/>
                <a:ea typeface="Calibri"/>
                <a:cs typeface="Calibri"/>
              </a:defRPr>
            </a:pPr>
            <a:r>
              <a:rPr lang="it-IT" b="0" cap="none" spc="0">
                <a:ln w="0"/>
                <a:solidFill>
                  <a:schemeClr val="accent1"/>
                </a:solidFill>
                <a:effectLst>
                  <a:outerShdw blurRad="38100" dist="25400" dir="5400000" algn="ctr" rotWithShape="0">
                    <a:srgbClr val="6E747A">
                      <a:alpha val="43000"/>
                    </a:srgbClr>
                  </a:outerShdw>
                </a:effectLst>
              </a:rPr>
              <a:t>Occupazione</a:t>
            </a:r>
          </a:p>
        </c:rich>
      </c:tx>
      <c:layout>
        <c:manualLayout>
          <c:xMode val="edge"/>
          <c:yMode val="edge"/>
          <c:x val="0.60470469473780597"/>
          <c:y val="9.183973597984979E-2"/>
        </c:manualLayout>
      </c:layout>
      <c:overlay val="0"/>
    </c:title>
    <c:autoTitleDeleted val="0"/>
    <c:plotArea>
      <c:layout>
        <c:manualLayout>
          <c:layoutTarget val="inner"/>
          <c:xMode val="edge"/>
          <c:yMode val="edge"/>
          <c:x val="0.27162576552930884"/>
          <c:y val="0.1614468503937008"/>
          <c:w val="0.70615201224846891"/>
          <c:h val="0.63872302420530769"/>
        </c:manualLayout>
      </c:layout>
      <c:lineChart>
        <c:grouping val="standard"/>
        <c:varyColors val="0"/>
        <c:ser>
          <c:idx val="0"/>
          <c:order val="0"/>
          <c:tx>
            <c:strRef>
              <c:f>'CONFRONTI CONSUNTIVI'!$B$14</c:f>
              <c:strCache>
                <c:ptCount val="1"/>
                <c:pt idx="0">
                  <c:v>occupazione</c:v>
                </c:pt>
              </c:strCache>
            </c:strRef>
          </c:tx>
          <c:spPr>
            <a:effectLst>
              <a:innerShdw blurRad="63500" dist="50800" dir="13500000">
                <a:prstClr val="black">
                  <a:alpha val="50000"/>
                </a:prstClr>
              </a:innerShdw>
            </a:effectLst>
          </c:spPr>
          <c:marker>
            <c:spPr>
              <a:effectLst>
                <a:innerShdw blurRad="63500" dist="50800" dir="13500000">
                  <a:prstClr val="black">
                    <a:alpha val="50000"/>
                  </a:prstClr>
                </a:innerShdw>
              </a:effectLst>
              <a:scene3d>
                <a:camera prst="orthographicFront"/>
                <a:lightRig rig="threePt" dir="t"/>
              </a:scene3d>
              <a:sp3d>
                <a:bevelT/>
              </a:sp3d>
            </c:spPr>
          </c:marker>
          <c:cat>
            <c:strRef>
              <c:f>'CONFRONTI CONSUNTIVI'!$C$9:$I$9</c:f>
              <c:strCache>
                <c:ptCount val="7"/>
                <c:pt idx="0">
                  <c:v>2° sem. 2017</c:v>
                </c:pt>
                <c:pt idx="1">
                  <c:v>1° sem. 2018</c:v>
                </c:pt>
                <c:pt idx="2">
                  <c:v>2° sem. 2018</c:v>
                </c:pt>
                <c:pt idx="3">
                  <c:v>1° sem. 2019</c:v>
                </c:pt>
                <c:pt idx="4">
                  <c:v>2° sem. 2019</c:v>
                </c:pt>
                <c:pt idx="5">
                  <c:v>1° sem. 2020</c:v>
                </c:pt>
                <c:pt idx="6">
                  <c:v>2° sem. 2020</c:v>
                </c:pt>
              </c:strCache>
            </c:strRef>
          </c:cat>
          <c:val>
            <c:numRef>
              <c:f>'CONFRONTI CONSUNTIVI'!$C$14:$I$14</c:f>
              <c:numCache>
                <c:formatCode>\+\ 0.0_ ;[Red]\-0.0\ </c:formatCode>
                <c:ptCount val="7"/>
                <c:pt idx="0">
                  <c:v>2.2000000000000002</c:v>
                </c:pt>
                <c:pt idx="1">
                  <c:v>1.86</c:v>
                </c:pt>
                <c:pt idx="2">
                  <c:v>3.85</c:v>
                </c:pt>
                <c:pt idx="3">
                  <c:v>0.76</c:v>
                </c:pt>
                <c:pt idx="4">
                  <c:v>3.7</c:v>
                </c:pt>
                <c:pt idx="5">
                  <c:v>-0.2</c:v>
                </c:pt>
                <c:pt idx="6">
                  <c:v>0</c:v>
                </c:pt>
              </c:numCache>
            </c:numRef>
          </c:val>
          <c:smooth val="0"/>
          <c:extLst>
            <c:ext xmlns:c16="http://schemas.microsoft.com/office/drawing/2014/chart" uri="{C3380CC4-5D6E-409C-BE32-E72D297353CC}">
              <c16:uniqueId val="{00000000-2BFD-478B-A785-CD83CA629400}"/>
            </c:ext>
          </c:extLst>
        </c:ser>
        <c:dLbls>
          <c:showLegendKey val="0"/>
          <c:showVal val="0"/>
          <c:showCatName val="0"/>
          <c:showSerName val="0"/>
          <c:showPercent val="0"/>
          <c:showBubbleSize val="0"/>
        </c:dLbls>
        <c:marker val="1"/>
        <c:smooth val="0"/>
        <c:axId val="505153152"/>
        <c:axId val="1"/>
      </c:lineChart>
      <c:catAx>
        <c:axId val="505153152"/>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numFmt formatCode="\+\ 0.0_ ;[Red]\-0.0\ " sourceLinked="1"/>
        <c:majorTickMark val="none"/>
        <c:minorTickMark val="none"/>
        <c:tickLblPos val="nextTo"/>
        <c:txPr>
          <a:bodyPr rot="0" vert="horz"/>
          <a:lstStyle/>
          <a:p>
            <a:pPr>
              <a:defRPr sz="1000" b="0" i="0" u="none" strike="noStrike" cap="none" spc="0" baseline="0">
                <a:ln w="0"/>
                <a:solidFill>
                  <a:schemeClr val="tx1"/>
                </a:solidFill>
                <a:effectLst>
                  <a:outerShdw blurRad="38100" dist="19050" dir="2700000" algn="tl" rotWithShape="0">
                    <a:schemeClr val="dk1">
                      <a:alpha val="40000"/>
                    </a:schemeClr>
                  </a:outerShdw>
                </a:effectLst>
                <a:latin typeface="Calibri"/>
                <a:ea typeface="Calibri"/>
                <a:cs typeface="Calibri"/>
              </a:defRPr>
            </a:pPr>
            <a:endParaRPr lang="it-IT"/>
          </a:p>
        </c:txPr>
        <c:crossAx val="505153152"/>
        <c:crosses val="autoZero"/>
        <c:crossBetween val="between"/>
      </c:valAx>
      <c:dTable>
        <c:showHorzBorder val="1"/>
        <c:showVertBorder val="1"/>
        <c:showOutline val="1"/>
        <c:showKeys val="1"/>
        <c:txPr>
          <a:bodyPr/>
          <a:lstStyle/>
          <a:p>
            <a:pPr rtl="0">
              <a:defRPr b="0" cap="none" spc="0">
                <a:ln w="0"/>
                <a:solidFill>
                  <a:schemeClr val="tx1"/>
                </a:solidFill>
                <a:effectLst>
                  <a:outerShdw blurRad="38100" dist="19050" dir="2700000" algn="tl" rotWithShape="0">
                    <a:schemeClr val="dk1">
                      <a:alpha val="40000"/>
                    </a:schemeClr>
                  </a:outerShdw>
                </a:effectLst>
              </a:defRPr>
            </a:pPr>
            <a:endParaRPr lang="it-IT"/>
          </a:p>
        </c:txPr>
      </c:dTable>
    </c:plotArea>
    <c:plotVisOnly val="1"/>
    <c:dispBlanksAs val="gap"/>
    <c:showDLblsOverMax val="0"/>
  </c:chart>
  <c:spPr>
    <a:scene3d>
      <a:camera prst="orthographicFront"/>
      <a:lightRig rig="threePt" dir="t"/>
    </a:scene3d>
    <a:sp3d>
      <a:bevelT/>
    </a:sp3d>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6.9861111111111124E-2"/>
          <c:w val="0.93888888888888888"/>
          <c:h val="0.6714577865266842"/>
        </c:manualLayout>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Ordini totali</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EE03-4128-8418-7494F1E934CA}"/>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EE03-4128-8418-7494F1E934CA}"/>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EE03-4128-8418-7494F1E934CA}"/>
              </c:ext>
            </c:extLst>
          </c:dPt>
          <c:dLbls>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'Risultati congiuntura'!$D$35:$F$35</c:f>
              <c:strCache>
                <c:ptCount val="3"/>
                <c:pt idx="0">
                  <c:v>aumento</c:v>
                </c:pt>
                <c:pt idx="1">
                  <c:v>stazionarietà</c:v>
                </c:pt>
                <c:pt idx="2">
                  <c:v>diminuzione</c:v>
                </c:pt>
              </c:strCache>
            </c:strRef>
          </c:cat>
          <c:val>
            <c:numRef>
              <c:f>'Risultati congiuntura'!$D$36:$F$36</c:f>
              <c:numCache>
                <c:formatCode>0.0</c:formatCode>
                <c:ptCount val="3"/>
                <c:pt idx="0">
                  <c:v>30.303030303030305</c:v>
                </c:pt>
                <c:pt idx="1">
                  <c:v>39.393939393939391</c:v>
                </c:pt>
                <c:pt idx="2">
                  <c:v>30.303030303030305</c:v>
                </c:pt>
              </c:numCache>
            </c:numRef>
          </c:val>
          <c:extLst>
            <c:ext xmlns:c16="http://schemas.microsoft.com/office/drawing/2014/chart" uri="{C3380CC4-5D6E-409C-BE32-E72D297353CC}">
              <c16:uniqueId val="{00000006-EE03-4128-8418-7494F1E934CA}"/>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Ordini esteri</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FD8F-4070-8A3A-90A89020B005}"/>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FD8F-4070-8A3A-90A89020B005}"/>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FD8F-4070-8A3A-90A89020B005}"/>
              </c:ext>
            </c:extLst>
          </c:dPt>
          <c:dLbls>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'Risultati congiuntura'!$D$35:$F$35</c:f>
              <c:strCache>
                <c:ptCount val="3"/>
                <c:pt idx="0">
                  <c:v>aumento</c:v>
                </c:pt>
                <c:pt idx="1">
                  <c:v>stazionarietà</c:v>
                </c:pt>
                <c:pt idx="2">
                  <c:v>diminuzione</c:v>
                </c:pt>
              </c:strCache>
            </c:strRef>
          </c:cat>
          <c:val>
            <c:numRef>
              <c:f>'Risultati congiuntura'!$G$36:$I$36</c:f>
              <c:numCache>
                <c:formatCode>0.0</c:formatCode>
                <c:ptCount val="3"/>
                <c:pt idx="0">
                  <c:v>18.181818181818183</c:v>
                </c:pt>
                <c:pt idx="1">
                  <c:v>60.606060606060609</c:v>
                </c:pt>
                <c:pt idx="2">
                  <c:v>21.212121212121211</c:v>
                </c:pt>
              </c:numCache>
            </c:numRef>
          </c:val>
          <c:extLst>
            <c:ext xmlns:c16="http://schemas.microsoft.com/office/drawing/2014/chart" uri="{C3380CC4-5D6E-409C-BE32-E72D297353CC}">
              <c16:uniqueId val="{00000006-FD8F-4070-8A3A-90A89020B005}"/>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Costi Materie Prime</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165E-4F28-A525-8804677C704D}"/>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165E-4F28-A525-8804677C704D}"/>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165E-4F28-A525-8804677C704D}"/>
              </c:ext>
            </c:extLst>
          </c:dPt>
          <c:dLbls>
            <c:dLbl>
              <c:idx val="0"/>
              <c:layout>
                <c:manualLayout>
                  <c:x val="-9.1154019366279319E-3"/>
                  <c:y val="2.106238359478501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5E-4F28-A525-8804677C704D}"/>
                </c:ext>
              </c:extLst>
            </c:dLbl>
            <c:dLbl>
              <c:idx val="1"/>
              <c:tx>
                <c:rich>
                  <a:bodyPr/>
                  <a:lstStyle/>
                  <a:p>
                    <a:r>
                      <a:rPr lang="en-US"/>
                      <a:t>63,7</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65E-4F28-A525-8804677C704D}"/>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'Risultati congiuntura'!$D$35:$F$35</c:f>
              <c:strCache>
                <c:ptCount val="3"/>
                <c:pt idx="0">
                  <c:v>aumento</c:v>
                </c:pt>
                <c:pt idx="1">
                  <c:v>stazionarietà</c:v>
                </c:pt>
                <c:pt idx="2">
                  <c:v>diminuzione</c:v>
                </c:pt>
              </c:strCache>
            </c:strRef>
          </c:cat>
          <c:val>
            <c:numRef>
              <c:f>'Risultati congiuntura'!$M$36:$O$36</c:f>
              <c:numCache>
                <c:formatCode>0.0</c:formatCode>
                <c:ptCount val="3"/>
                <c:pt idx="0">
                  <c:v>12.121212121212121</c:v>
                </c:pt>
                <c:pt idx="1">
                  <c:v>63.636363636363633</c:v>
                </c:pt>
                <c:pt idx="2">
                  <c:v>24.242424242424242</c:v>
                </c:pt>
              </c:numCache>
            </c:numRef>
          </c:val>
          <c:extLst>
            <c:ext xmlns:c16="http://schemas.microsoft.com/office/drawing/2014/chart" uri="{C3380CC4-5D6E-409C-BE32-E72D297353CC}">
              <c16:uniqueId val="{00000006-165E-4F28-A525-8804677C704D}"/>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600" b="1" i="0" u="none" strike="noStrike" cap="none" spc="0" baseline="0">
                <a:ln w="0"/>
                <a:solidFill>
                  <a:schemeClr val="accent1"/>
                </a:solidFill>
                <a:effectLst>
                  <a:outerShdw blurRad="38100" dist="25400" dir="5400000" algn="ctr" rotWithShape="0">
                    <a:srgbClr val="6E747A">
                      <a:alpha val="43000"/>
                    </a:srgbClr>
                  </a:outerShdw>
                </a:effectLst>
              </a:rPr>
              <a:t>Giacenze</a:t>
            </a:r>
            <a:endParaRPr lang="en-US" sz="16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4B55-4D92-B15E-6EECBE3CE649}"/>
              </c:ext>
            </c:extLst>
          </c:dPt>
          <c:dPt>
            <c:idx val="1"/>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4B55-4D92-B15E-6EECBE3CE649}"/>
              </c:ext>
            </c:extLst>
          </c:dPt>
          <c:dPt>
            <c:idx val="2"/>
            <c:bubble3D val="0"/>
            <c:spPr>
              <a:solidFill>
                <a:schemeClr val="tx2">
                  <a:lumMod val="20000"/>
                  <a:lumOff val="8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4B55-4D92-B15E-6EECBE3CE649}"/>
              </c:ext>
            </c:extLst>
          </c:dPt>
          <c:dLbls>
            <c:dLbl>
              <c:idx val="1"/>
              <c:tx>
                <c:rich>
                  <a:bodyPr/>
                  <a:lstStyle/>
                  <a:p>
                    <a:r>
                      <a:rPr lang="en-US"/>
                      <a:t>69,6</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B55-4D92-B15E-6EECBE3CE649}"/>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'Risultati congiuntura'!$D$35:$F$35</c:f>
              <c:strCache>
                <c:ptCount val="3"/>
                <c:pt idx="0">
                  <c:v>aumento</c:v>
                </c:pt>
                <c:pt idx="1">
                  <c:v>stazionarietà</c:v>
                </c:pt>
                <c:pt idx="2">
                  <c:v>diminuzione</c:v>
                </c:pt>
              </c:strCache>
            </c:strRef>
          </c:cat>
          <c:val>
            <c:numRef>
              <c:f>'Risultati congiuntura'!$J$36:$L$36</c:f>
              <c:numCache>
                <c:formatCode>0.0</c:formatCode>
                <c:ptCount val="3"/>
                <c:pt idx="0">
                  <c:v>15.151515151515152</c:v>
                </c:pt>
                <c:pt idx="1">
                  <c:v>69.696969696969703</c:v>
                </c:pt>
                <c:pt idx="2">
                  <c:v>15.151515151515152</c:v>
                </c:pt>
              </c:numCache>
            </c:numRef>
          </c:val>
          <c:extLst>
            <c:ext xmlns:c16="http://schemas.microsoft.com/office/drawing/2014/chart" uri="{C3380CC4-5D6E-409C-BE32-E72D297353CC}">
              <c16:uniqueId val="{00000006-4B55-4D92-B15E-6EECBE3CE649}"/>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800" b="1" i="0" u="none" strike="noStrike" cap="none" spc="0" baseline="0">
                <a:ln w="0"/>
                <a:solidFill>
                  <a:schemeClr val="accent1"/>
                </a:solidFill>
                <a:effectLst>
                  <a:outerShdw blurRad="38100" dist="25400" dir="5400000" algn="ctr" rotWithShape="0">
                    <a:srgbClr val="6E747A">
                      <a:alpha val="43000"/>
                    </a:srgbClr>
                  </a:outerShdw>
                </a:effectLst>
              </a:rPr>
              <a:t>Ricorso alla CIG</a:t>
            </a:r>
            <a:endParaRPr lang="en-US" sz="18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F4CC-4828-BB71-9F5113858C6F}"/>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F4CC-4828-BB71-9F5113858C6F}"/>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F4CC-4828-BB71-9F5113858C6F}"/>
              </c:ext>
            </c:extLst>
          </c:dPt>
          <c:dPt>
            <c:idx val="3"/>
            <c:bubble3D val="0"/>
            <c:spPr>
              <a:solidFill>
                <a:srgbClr val="7030A0"/>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7-F4CC-4828-BB71-9F5113858C6F}"/>
              </c:ext>
            </c:extLst>
          </c:dPt>
          <c:dLbls>
            <c:dLbl>
              <c:idx val="0"/>
              <c:layout>
                <c:manualLayout>
                  <c:x val="-6.2869915843960483E-2"/>
                  <c:y val="0.1125066898019594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4CC-4828-BB71-9F5113858C6F}"/>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'Risultati congiuntura'!$I$48:$L$48</c:f>
              <c:strCache>
                <c:ptCount val="4"/>
                <c:pt idx="0">
                  <c:v>da escludersi</c:v>
                </c:pt>
                <c:pt idx="1">
                  <c:v>probabile ma limitata</c:v>
                </c:pt>
                <c:pt idx="2">
                  <c:v>poco probabile</c:v>
                </c:pt>
                <c:pt idx="3">
                  <c:v>probabile e consistente</c:v>
                </c:pt>
              </c:strCache>
            </c:strRef>
          </c:cat>
          <c:val>
            <c:numRef>
              <c:f>'Risultati congiuntura'!$I$49:$L$49</c:f>
              <c:numCache>
                <c:formatCode>0.0</c:formatCode>
                <c:ptCount val="4"/>
                <c:pt idx="0">
                  <c:v>30.303030303030305</c:v>
                </c:pt>
                <c:pt idx="1">
                  <c:v>39.393939393939391</c:v>
                </c:pt>
                <c:pt idx="2">
                  <c:v>18.181818181818183</c:v>
                </c:pt>
                <c:pt idx="3">
                  <c:v>12.121212121212121</c:v>
                </c:pt>
              </c:numCache>
            </c:numRef>
          </c:val>
          <c:extLst>
            <c:ext xmlns:c16="http://schemas.microsoft.com/office/drawing/2014/chart" uri="{C3380CC4-5D6E-409C-BE32-E72D297353CC}">
              <c16:uniqueId val="{00000008-F4CC-4828-BB71-9F5113858C6F}"/>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0" baseline="0">
                <a:ln w="0"/>
                <a:solidFill>
                  <a:schemeClr val="accent1"/>
                </a:solidFill>
                <a:effectLst>
                  <a:outerShdw blurRad="38100" dist="25400" dir="5400000" algn="ctr" rotWithShape="0">
                    <a:srgbClr val="6E747A">
                      <a:alpha val="43000"/>
                    </a:srgbClr>
                  </a:outerShdw>
                </a:effectLst>
                <a:latin typeface="+mn-lt"/>
                <a:ea typeface="+mn-ea"/>
                <a:cs typeface="+mn-cs"/>
              </a:defRPr>
            </a:pPr>
            <a:r>
              <a:rPr lang="en-US" sz="1800" b="1" i="0" u="none" strike="noStrike" cap="none" spc="0" baseline="0">
                <a:ln w="0"/>
                <a:solidFill>
                  <a:schemeClr val="accent1"/>
                </a:solidFill>
                <a:effectLst>
                  <a:outerShdw blurRad="38100" dist="25400" dir="5400000" algn="ctr" rotWithShape="0">
                    <a:srgbClr val="6E747A">
                      <a:alpha val="43000"/>
                    </a:srgbClr>
                  </a:outerShdw>
                </a:effectLst>
              </a:rPr>
              <a:t>Difficoltà reperimento personale</a:t>
            </a:r>
            <a:endParaRPr lang="en-US" sz="1800" b="1" cap="none" spc="0">
              <a:ln w="0"/>
              <a:solidFill>
                <a:schemeClr val="accent1"/>
              </a:solidFill>
              <a:effectLst>
                <a:outerShdw blurRad="38100" dist="25400" dir="5400000" algn="ctr" rotWithShape="0">
                  <a:srgbClr val="6E747A">
                    <a:alpha val="43000"/>
                  </a:srgbClr>
                </a:outerShdw>
              </a:effectLst>
            </a:endParaRPr>
          </a:p>
        </c:rich>
      </c:tx>
      <c:overlay val="0"/>
      <c:spPr>
        <a:noFill/>
        <a:ln w="25400">
          <a:noFill/>
        </a:ln>
      </c:spPr>
    </c:title>
    <c:autoTitleDeleted val="0"/>
    <c:plotArea>
      <c:layout/>
      <c:pieChart>
        <c:varyColors val="1"/>
        <c:ser>
          <c:idx val="0"/>
          <c:order val="0"/>
          <c:spPr>
            <a:scene3d>
              <a:camera prst="orthographicFront"/>
              <a:lightRig rig="threePt" dir="t"/>
            </a:scene3d>
            <a:sp3d>
              <a:bevelT/>
            </a:sp3d>
          </c:spPr>
          <c:dPt>
            <c:idx val="0"/>
            <c:bubble3D val="0"/>
            <c:spPr>
              <a:solidFill>
                <a:schemeClr val="accent1"/>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1-C23F-4E8C-A455-80130127C845}"/>
              </c:ext>
            </c:extLst>
          </c:dPt>
          <c:dPt>
            <c:idx val="1"/>
            <c:bubble3D val="0"/>
            <c:spPr>
              <a:solidFill>
                <a:schemeClr val="bg1">
                  <a:lumMod val="85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3-C23F-4E8C-A455-80130127C845}"/>
              </c:ext>
            </c:extLst>
          </c:dPt>
          <c:dPt>
            <c:idx val="2"/>
            <c:bubble3D val="0"/>
            <c:spPr>
              <a:solidFill>
                <a:schemeClr val="accent5">
                  <a:lumMod val="40000"/>
                  <a:lumOff val="60000"/>
                </a:schemeClr>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5-C23F-4E8C-A455-80130127C845}"/>
              </c:ext>
            </c:extLst>
          </c:dPt>
          <c:dPt>
            <c:idx val="3"/>
            <c:bubble3D val="0"/>
            <c:spPr>
              <a:solidFill>
                <a:srgbClr val="7030A0"/>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7-C23F-4E8C-A455-80130127C845}"/>
              </c:ext>
            </c:extLst>
          </c:dPt>
          <c:dPt>
            <c:idx val="4"/>
            <c:bubble3D val="0"/>
            <c:spPr>
              <a:solidFill>
                <a:schemeClr val="accent5"/>
              </a:solidFill>
              <a:ln w="19050">
                <a:solidFill>
                  <a:schemeClr val="lt1"/>
                </a:solidFill>
              </a:ln>
              <a:effectLst/>
              <a:scene3d>
                <a:camera prst="orthographicFront"/>
                <a:lightRig rig="threePt" dir="t"/>
              </a:scene3d>
              <a:sp3d>
                <a:bevelT/>
              </a:sp3d>
            </c:spPr>
            <c:extLst>
              <c:ext xmlns:c16="http://schemas.microsoft.com/office/drawing/2014/chart" uri="{C3380CC4-5D6E-409C-BE32-E72D297353CC}">
                <c16:uniqueId val="{00000009-C23F-4E8C-A455-80130127C845}"/>
              </c:ext>
            </c:extLst>
          </c:dPt>
          <c:dLbls>
            <c:dLbl>
              <c:idx val="0"/>
              <c:layout>
                <c:manualLayout>
                  <c:x val="-6.2869915843960483E-2"/>
                  <c:y val="0.1125066898019594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23F-4E8C-A455-80130127C845}"/>
                </c:ext>
              </c:extLst>
            </c:dLbl>
            <c:numFmt formatCode="#,##0.0" sourceLinked="0"/>
            <c:spPr>
              <a:noFill/>
              <a:ln w="25400">
                <a:noFill/>
              </a:ln>
            </c:spPr>
            <c:txPr>
              <a:bodyPr rot="0" spcFirstLastPara="1" vertOverflow="ellipsis" vert="horz" wrap="square" lIns="38100" tIns="19050" rIns="38100" bIns="19050" anchor="ctr" anchorCtr="1">
                <a:spAutoFit/>
              </a:bodyPr>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'Risultati congiuntura'!$D$48:$H$48</c:f>
              <c:strCache>
                <c:ptCount val="5"/>
                <c:pt idx="0">
                  <c:v>nessuna</c:v>
                </c:pt>
                <c:pt idx="1">
                  <c:v>bassa</c:v>
                </c:pt>
                <c:pt idx="2">
                  <c:v>media</c:v>
                </c:pt>
                <c:pt idx="3">
                  <c:v>elevata</c:v>
                </c:pt>
                <c:pt idx="4">
                  <c:v>molto elevata</c:v>
                </c:pt>
              </c:strCache>
            </c:strRef>
          </c:cat>
          <c:val>
            <c:numRef>
              <c:f>'Risultati congiuntura'!$D$49:$H$49</c:f>
              <c:numCache>
                <c:formatCode>0.0</c:formatCode>
                <c:ptCount val="5"/>
                <c:pt idx="0">
                  <c:v>21.875</c:v>
                </c:pt>
                <c:pt idx="1">
                  <c:v>9.375</c:v>
                </c:pt>
                <c:pt idx="2">
                  <c:v>53.125</c:v>
                </c:pt>
                <c:pt idx="3">
                  <c:v>12.5</c:v>
                </c:pt>
                <c:pt idx="4">
                  <c:v>3.125</c:v>
                </c:pt>
              </c:numCache>
            </c:numRef>
          </c:val>
          <c:extLst>
            <c:ext xmlns:c16="http://schemas.microsoft.com/office/drawing/2014/chart" uri="{C3380CC4-5D6E-409C-BE32-E72D297353CC}">
              <c16:uniqueId val="{0000000A-C23F-4E8C-A455-80130127C845}"/>
            </c:ext>
          </c:extLst>
        </c:ser>
        <c:dLbls>
          <c:showLegendKey val="0"/>
          <c:showVal val="0"/>
          <c:showCatName val="0"/>
          <c:showSerName val="0"/>
          <c:showPercent val="0"/>
          <c:showBubbleSize val="0"/>
          <c:showLeaderLines val="1"/>
        </c:dLbls>
        <c:firstSliceAng val="0"/>
      </c:pieChart>
      <c:spPr>
        <a:noFill/>
        <a:ln w="25400">
          <a:noFill/>
        </a:ln>
      </c:spPr>
    </c:plotArea>
    <c:legend>
      <c:legendPos val="b"/>
      <c:overlay val="0"/>
      <c:spPr>
        <a:noFill/>
        <a:ln w="25400">
          <a:noFill/>
        </a:ln>
      </c:spPr>
      <c:txPr>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17.png"/></Relationships>
</file>

<file path=ppt/drawings/_rels/drawing2.xml.rels><?xml version="1.0" encoding="UTF-8" standalone="yes"?>
<Relationships xmlns="http://schemas.openxmlformats.org/package/2006/relationships"><Relationship Id="rId1" Type="http://schemas.openxmlformats.org/officeDocument/2006/relationships/image" Target="../media/image20.png"/></Relationships>
</file>

<file path=ppt/drawings/drawing1.xml><?xml version="1.0" encoding="utf-8"?>
<c:userShapes xmlns:c="http://schemas.openxmlformats.org/drawingml/2006/chart">
  <cdr:relSizeAnchor xmlns:cdr="http://schemas.openxmlformats.org/drawingml/2006/chartDrawing">
    <cdr:from>
      <cdr:x>0.66784</cdr:x>
      <cdr:y>0.61866</cdr:y>
    </cdr:from>
    <cdr:to>
      <cdr:x>1</cdr:x>
      <cdr:y>1</cdr:y>
    </cdr:to>
    <cdr:pic>
      <cdr:nvPicPr>
        <cdr:cNvPr id="2" name="chart">
          <a:extLst xmlns:a="http://schemas.openxmlformats.org/drawingml/2006/main">
            <a:ext uri="{FF2B5EF4-FFF2-40B4-BE49-F238E27FC236}">
              <a16:creationId xmlns:a16="http://schemas.microsoft.com/office/drawing/2014/main" id="{A55B653B-584D-4BFB-81A5-43868A3D995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684409" y="1315456"/>
          <a:ext cx="1335140" cy="810838"/>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0.60869</cdr:x>
      <cdr:y>0.54698</cdr:y>
    </cdr:from>
    <cdr:to>
      <cdr:x>1</cdr:x>
      <cdr:y>1</cdr:y>
    </cdr:to>
    <cdr:pic>
      <cdr:nvPicPr>
        <cdr:cNvPr id="3" name="chart">
          <a:extLst xmlns:a="http://schemas.openxmlformats.org/drawingml/2006/main">
            <a:ext uri="{FF2B5EF4-FFF2-40B4-BE49-F238E27FC236}">
              <a16:creationId xmlns:a16="http://schemas.microsoft.com/office/drawing/2014/main" id="{7E6BA36A-8A52-410E-8BC8-080C8AF3AE39}"/>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446645" y="1163043"/>
          <a:ext cx="1572904" cy="963251"/>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C43E9863-6F36-45DA-BDA5-5D3C5DCD9310}"/>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A6FA65A3-D56E-495D-8DA9-B39F17A6B251}"/>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F997BBC-7361-4C5D-9449-01E8A1C4E7C1}" type="datetimeFigureOut">
              <a:rPr lang="it-IT" smtClean="0"/>
              <a:t>09/02/2021</a:t>
            </a:fld>
            <a:endParaRPr lang="it-IT"/>
          </a:p>
        </p:txBody>
      </p:sp>
      <p:sp>
        <p:nvSpPr>
          <p:cNvPr id="4" name="Segnaposto piè di pagina 3">
            <a:extLst>
              <a:ext uri="{FF2B5EF4-FFF2-40B4-BE49-F238E27FC236}">
                <a16:creationId xmlns:a16="http://schemas.microsoft.com/office/drawing/2014/main" id="{D6D6741C-6E2E-4259-85EA-071D8862CDC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D9F99ADD-34DF-4DE4-A560-75C0425F6688}"/>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EB352EC7-B6D4-4446-A963-A04290FC423F}" type="slidenum">
              <a:rPr lang="it-IT" smtClean="0"/>
              <a:t>‹N›</a:t>
            </a:fld>
            <a:endParaRPr lang="it-IT"/>
          </a:p>
        </p:txBody>
      </p:sp>
    </p:spTree>
    <p:extLst>
      <p:ext uri="{BB962C8B-B14F-4D97-AF65-F5344CB8AC3E}">
        <p14:creationId xmlns:p14="http://schemas.microsoft.com/office/powerpoint/2010/main" val="23556016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AF99D53-612B-4E3E-9D79-99C7B7A78528}" type="datetimeFigureOut">
              <a:rPr lang="it-IT" smtClean="0"/>
              <a:t>09/02/2021</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7784BBF-FF54-4C96-9300-DABE8343043D}" type="slidenum">
              <a:rPr lang="it-IT" smtClean="0"/>
              <a:t>‹N›</a:t>
            </a:fld>
            <a:endParaRPr lang="it-IT"/>
          </a:p>
        </p:txBody>
      </p:sp>
    </p:spTree>
    <p:extLst>
      <p:ext uri="{BB962C8B-B14F-4D97-AF65-F5344CB8AC3E}">
        <p14:creationId xmlns:p14="http://schemas.microsoft.com/office/powerpoint/2010/main" val="210075589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3E7DA2-FC57-4A15-808D-0998178287AC}"/>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D2C92775-65E0-435C-B8A0-514E531B7B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B6879A7-B999-420B-9256-CEE64FDABDD5}"/>
              </a:ext>
            </a:extLst>
          </p:cNvPr>
          <p:cNvSpPr>
            <a:spLocks noGrp="1"/>
          </p:cNvSpPr>
          <p:nvPr>
            <p:ph type="dt" sz="half" idx="10"/>
          </p:nvPr>
        </p:nvSpPr>
        <p:spPr/>
        <p:txBody>
          <a:bodyPr/>
          <a:lstStyle/>
          <a:p>
            <a:fld id="{EBEE1CFA-F978-4560-A5C3-7E9D530B58F6}" type="datetime1">
              <a:rPr lang="it-IT" smtClean="0"/>
              <a:t>09/02/2021</a:t>
            </a:fld>
            <a:endParaRPr lang="it-IT"/>
          </a:p>
        </p:txBody>
      </p:sp>
      <p:sp>
        <p:nvSpPr>
          <p:cNvPr id="5" name="Segnaposto piè di pagina 4">
            <a:extLst>
              <a:ext uri="{FF2B5EF4-FFF2-40B4-BE49-F238E27FC236}">
                <a16:creationId xmlns:a16="http://schemas.microsoft.com/office/drawing/2014/main" id="{5996B6D2-C199-49F2-8C82-1ED8FFC3E34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C5D7250-5ECB-4133-B2C7-E24A0BC4D5AC}"/>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136615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C32A26-18DB-4904-922E-DE1F0402F7B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E782384-D5DC-449D-8802-9C432F5F948B}"/>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B352BF9-4E7B-44EF-ADED-684D51CE198E}"/>
              </a:ext>
            </a:extLst>
          </p:cNvPr>
          <p:cNvSpPr>
            <a:spLocks noGrp="1"/>
          </p:cNvSpPr>
          <p:nvPr>
            <p:ph type="dt" sz="half" idx="10"/>
          </p:nvPr>
        </p:nvSpPr>
        <p:spPr/>
        <p:txBody>
          <a:bodyPr/>
          <a:lstStyle/>
          <a:p>
            <a:fld id="{6B799F62-B035-4608-BB30-9E74E01A5B04}" type="datetime1">
              <a:rPr lang="it-IT" smtClean="0"/>
              <a:t>09/02/2021</a:t>
            </a:fld>
            <a:endParaRPr lang="it-IT"/>
          </a:p>
        </p:txBody>
      </p:sp>
      <p:sp>
        <p:nvSpPr>
          <p:cNvPr id="5" name="Segnaposto piè di pagina 4">
            <a:extLst>
              <a:ext uri="{FF2B5EF4-FFF2-40B4-BE49-F238E27FC236}">
                <a16:creationId xmlns:a16="http://schemas.microsoft.com/office/drawing/2014/main" id="{21ADEC73-BFF4-401C-AEDF-5B9D7FC9AFE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CD48D46-C7A9-443D-8764-872761908476}"/>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3041233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FA583A-ABD9-4DF7-8439-6F0A009C92D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0182E19E-3E35-439B-86C5-2ED4C68DA2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B39282C7-178A-4265-95B9-63DDC8E0F59C}"/>
              </a:ext>
            </a:extLst>
          </p:cNvPr>
          <p:cNvSpPr>
            <a:spLocks noGrp="1"/>
          </p:cNvSpPr>
          <p:nvPr>
            <p:ph type="dt" sz="half" idx="10"/>
          </p:nvPr>
        </p:nvSpPr>
        <p:spPr/>
        <p:txBody>
          <a:bodyPr/>
          <a:lstStyle/>
          <a:p>
            <a:fld id="{729DBF77-32E1-4FD7-B362-23EE46D0D568}" type="datetime1">
              <a:rPr lang="it-IT" smtClean="0"/>
              <a:t>09/02/2021</a:t>
            </a:fld>
            <a:endParaRPr lang="it-IT"/>
          </a:p>
        </p:txBody>
      </p:sp>
      <p:sp>
        <p:nvSpPr>
          <p:cNvPr id="5" name="Segnaposto piè di pagina 4">
            <a:extLst>
              <a:ext uri="{FF2B5EF4-FFF2-40B4-BE49-F238E27FC236}">
                <a16:creationId xmlns:a16="http://schemas.microsoft.com/office/drawing/2014/main" id="{615F8824-0A32-4053-97BF-DEF8EB31CC0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E557121-E10B-4FCA-B036-62393B5D9895}"/>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1214738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3E1524-E15F-4444-90E0-F739F021629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157A58C-0E29-456D-BDE5-CD4B62D1244D}"/>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CD53BF7E-5CD2-4DCF-BD38-0F17F8472238}"/>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3CDD564A-8713-4C6F-98E8-231218028AAA}"/>
              </a:ext>
            </a:extLst>
          </p:cNvPr>
          <p:cNvSpPr>
            <a:spLocks noGrp="1"/>
          </p:cNvSpPr>
          <p:nvPr>
            <p:ph type="dt" sz="half" idx="10"/>
          </p:nvPr>
        </p:nvSpPr>
        <p:spPr/>
        <p:txBody>
          <a:bodyPr/>
          <a:lstStyle/>
          <a:p>
            <a:fld id="{7404EB49-5BD9-446C-B90F-7AB2471D16E3}" type="datetime1">
              <a:rPr lang="it-IT" smtClean="0"/>
              <a:t>09/02/2021</a:t>
            </a:fld>
            <a:endParaRPr lang="it-IT"/>
          </a:p>
        </p:txBody>
      </p:sp>
      <p:sp>
        <p:nvSpPr>
          <p:cNvPr id="6" name="Segnaposto piè di pagina 5">
            <a:extLst>
              <a:ext uri="{FF2B5EF4-FFF2-40B4-BE49-F238E27FC236}">
                <a16:creationId xmlns:a16="http://schemas.microsoft.com/office/drawing/2014/main" id="{D80BEF5D-EC72-41D9-8A8B-67D18E982E7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B8E9197-78C6-4628-8559-70183BB628B4}"/>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904343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D5E983-8A01-4C63-9884-9D6B1BF3DAE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3EEF1A9-2A6A-4AA2-A052-F14C80BE80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17FF00BA-DB00-49BD-8C0C-5458EBBDDB98}"/>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3B6CF67-9848-4F16-93FD-09059C34FE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997943C0-3A2D-413E-8BB4-420F1FCDF920}"/>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41457103-C1C8-487D-9EC2-89A209F05593}"/>
              </a:ext>
            </a:extLst>
          </p:cNvPr>
          <p:cNvSpPr>
            <a:spLocks noGrp="1"/>
          </p:cNvSpPr>
          <p:nvPr>
            <p:ph type="dt" sz="half" idx="10"/>
          </p:nvPr>
        </p:nvSpPr>
        <p:spPr/>
        <p:txBody>
          <a:bodyPr/>
          <a:lstStyle/>
          <a:p>
            <a:fld id="{835DA29F-44C3-42A4-BEF0-A82ADFDDCF48}" type="datetime1">
              <a:rPr lang="it-IT" smtClean="0"/>
              <a:t>09/02/2021</a:t>
            </a:fld>
            <a:endParaRPr lang="it-IT"/>
          </a:p>
        </p:txBody>
      </p:sp>
      <p:sp>
        <p:nvSpPr>
          <p:cNvPr id="8" name="Segnaposto piè di pagina 7">
            <a:extLst>
              <a:ext uri="{FF2B5EF4-FFF2-40B4-BE49-F238E27FC236}">
                <a16:creationId xmlns:a16="http://schemas.microsoft.com/office/drawing/2014/main" id="{A09E0027-E525-44B5-B79E-F035550A0EC4}"/>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D5FD0E31-C419-4533-80CA-E0263ABC166E}"/>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3458501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458915-B494-40F7-8424-96BF28CA500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A0865F1F-7CEB-4119-B9B3-FADDAA676708}"/>
              </a:ext>
            </a:extLst>
          </p:cNvPr>
          <p:cNvSpPr>
            <a:spLocks noGrp="1"/>
          </p:cNvSpPr>
          <p:nvPr>
            <p:ph type="dt" sz="half" idx="10"/>
          </p:nvPr>
        </p:nvSpPr>
        <p:spPr/>
        <p:txBody>
          <a:bodyPr/>
          <a:lstStyle/>
          <a:p>
            <a:fld id="{C2FF6836-6E22-48E6-94B4-3BDE3D9AFE69}" type="datetime1">
              <a:rPr lang="it-IT" smtClean="0"/>
              <a:t>09/02/2021</a:t>
            </a:fld>
            <a:endParaRPr lang="it-IT"/>
          </a:p>
        </p:txBody>
      </p:sp>
      <p:sp>
        <p:nvSpPr>
          <p:cNvPr id="4" name="Segnaposto piè di pagina 3">
            <a:extLst>
              <a:ext uri="{FF2B5EF4-FFF2-40B4-BE49-F238E27FC236}">
                <a16:creationId xmlns:a16="http://schemas.microsoft.com/office/drawing/2014/main" id="{E5FEE46F-8919-46D4-9710-1134582C1E3B}"/>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465B037-856B-433E-9AE7-0036D998D95E}"/>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84898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15D4DFCD-1311-41DD-A8FF-2962858682F6}"/>
              </a:ext>
            </a:extLst>
          </p:cNvPr>
          <p:cNvSpPr>
            <a:spLocks noGrp="1"/>
          </p:cNvSpPr>
          <p:nvPr>
            <p:ph type="dt" sz="half" idx="10"/>
          </p:nvPr>
        </p:nvSpPr>
        <p:spPr/>
        <p:txBody>
          <a:bodyPr/>
          <a:lstStyle/>
          <a:p>
            <a:fld id="{3CD098C2-B9E3-43D2-BC30-4ABF3AE4A130}" type="datetime1">
              <a:rPr lang="it-IT" smtClean="0"/>
              <a:t>09/02/2021</a:t>
            </a:fld>
            <a:endParaRPr lang="it-IT"/>
          </a:p>
        </p:txBody>
      </p:sp>
      <p:sp>
        <p:nvSpPr>
          <p:cNvPr id="3" name="Segnaposto piè di pagina 2">
            <a:extLst>
              <a:ext uri="{FF2B5EF4-FFF2-40B4-BE49-F238E27FC236}">
                <a16:creationId xmlns:a16="http://schemas.microsoft.com/office/drawing/2014/main" id="{B3535D93-410E-4715-8995-474D772D3FD7}"/>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AF37027F-F927-48BC-812F-B2B125B8433B}"/>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1752669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922126-2680-4D1D-9FC7-A355D1DD60E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556F9EC-7283-42DC-8AC8-35939B1E0A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9874207C-B26D-4C09-BAAB-A596CCF543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5E4D4192-5D40-4FBE-AD65-981F8FBBA911}"/>
              </a:ext>
            </a:extLst>
          </p:cNvPr>
          <p:cNvSpPr>
            <a:spLocks noGrp="1"/>
          </p:cNvSpPr>
          <p:nvPr>
            <p:ph type="dt" sz="half" idx="10"/>
          </p:nvPr>
        </p:nvSpPr>
        <p:spPr/>
        <p:txBody>
          <a:bodyPr/>
          <a:lstStyle/>
          <a:p>
            <a:fld id="{037DDDF7-3811-48DA-BA74-B0FCF41CEF8E}" type="datetime1">
              <a:rPr lang="it-IT" smtClean="0"/>
              <a:t>09/02/2021</a:t>
            </a:fld>
            <a:endParaRPr lang="it-IT"/>
          </a:p>
        </p:txBody>
      </p:sp>
      <p:sp>
        <p:nvSpPr>
          <p:cNvPr id="6" name="Segnaposto piè di pagina 5">
            <a:extLst>
              <a:ext uri="{FF2B5EF4-FFF2-40B4-BE49-F238E27FC236}">
                <a16:creationId xmlns:a16="http://schemas.microsoft.com/office/drawing/2014/main" id="{260A3B75-3EDD-4C9F-ABD3-0B1D1E8F784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247AFF6-FB2C-453F-A8A7-4D735740B7F1}"/>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1095955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961115-6601-4D60-860E-58E686904B4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72797D27-F169-4E2F-9FBB-994831AA6B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59556FB8-7763-4AFB-B4C2-B625937534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4115855F-AF97-42CF-AB8A-B68AD32095FB}"/>
              </a:ext>
            </a:extLst>
          </p:cNvPr>
          <p:cNvSpPr>
            <a:spLocks noGrp="1"/>
          </p:cNvSpPr>
          <p:nvPr>
            <p:ph type="dt" sz="half" idx="10"/>
          </p:nvPr>
        </p:nvSpPr>
        <p:spPr/>
        <p:txBody>
          <a:bodyPr/>
          <a:lstStyle/>
          <a:p>
            <a:fld id="{8D049D06-6C04-4DA3-9658-3A1BA66D7485}" type="datetime1">
              <a:rPr lang="it-IT" smtClean="0"/>
              <a:t>09/02/2021</a:t>
            </a:fld>
            <a:endParaRPr lang="it-IT"/>
          </a:p>
        </p:txBody>
      </p:sp>
      <p:sp>
        <p:nvSpPr>
          <p:cNvPr id="6" name="Segnaposto piè di pagina 5">
            <a:extLst>
              <a:ext uri="{FF2B5EF4-FFF2-40B4-BE49-F238E27FC236}">
                <a16:creationId xmlns:a16="http://schemas.microsoft.com/office/drawing/2014/main" id="{6A160CFA-BF3E-4127-82BB-7ECFF8389FC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41A49B3-40D6-4D10-B416-E523B2EC4210}"/>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2702458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B2F68D-666D-484B-B47C-978412CEBEA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90816C16-7768-4A1C-8A84-AD98FC6A865C}"/>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86B587C-505D-43DF-9504-34477AA0E234}"/>
              </a:ext>
            </a:extLst>
          </p:cNvPr>
          <p:cNvSpPr>
            <a:spLocks noGrp="1"/>
          </p:cNvSpPr>
          <p:nvPr>
            <p:ph type="dt" sz="half" idx="10"/>
          </p:nvPr>
        </p:nvSpPr>
        <p:spPr/>
        <p:txBody>
          <a:bodyPr/>
          <a:lstStyle/>
          <a:p>
            <a:fld id="{D78EF3D7-D291-484C-87E3-15A94AC527A4}" type="datetime1">
              <a:rPr lang="it-IT" smtClean="0"/>
              <a:t>09/02/2021</a:t>
            </a:fld>
            <a:endParaRPr lang="it-IT"/>
          </a:p>
        </p:txBody>
      </p:sp>
      <p:sp>
        <p:nvSpPr>
          <p:cNvPr id="5" name="Segnaposto piè di pagina 4">
            <a:extLst>
              <a:ext uri="{FF2B5EF4-FFF2-40B4-BE49-F238E27FC236}">
                <a16:creationId xmlns:a16="http://schemas.microsoft.com/office/drawing/2014/main" id="{BEE9A0A6-7803-4F1B-9832-D05A33A0C83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A02D1A8-CF45-4DB1-8D77-182ECA5A002C}"/>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3231415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76034EB8-A488-4DBF-B75C-F3AC57AFFE9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E0A318A-E3DB-4327-BF94-8C0A4B6D226A}"/>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30E5F0E-C31D-46A0-8FC8-C27EFF5EF9B9}"/>
              </a:ext>
            </a:extLst>
          </p:cNvPr>
          <p:cNvSpPr>
            <a:spLocks noGrp="1"/>
          </p:cNvSpPr>
          <p:nvPr>
            <p:ph type="dt" sz="half" idx="10"/>
          </p:nvPr>
        </p:nvSpPr>
        <p:spPr/>
        <p:txBody>
          <a:bodyPr/>
          <a:lstStyle/>
          <a:p>
            <a:fld id="{D0EB7C36-D6E8-463F-A84A-862B35DFD369}" type="datetime1">
              <a:rPr lang="it-IT" smtClean="0"/>
              <a:t>09/02/2021</a:t>
            </a:fld>
            <a:endParaRPr lang="it-IT"/>
          </a:p>
        </p:txBody>
      </p:sp>
      <p:sp>
        <p:nvSpPr>
          <p:cNvPr id="5" name="Segnaposto piè di pagina 4">
            <a:extLst>
              <a:ext uri="{FF2B5EF4-FFF2-40B4-BE49-F238E27FC236}">
                <a16:creationId xmlns:a16="http://schemas.microsoft.com/office/drawing/2014/main" id="{92BBA5DE-1769-478E-A846-BA0AA14C3C1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60625C9-712F-4D47-98D0-D2AD8970D7B7}"/>
              </a:ext>
            </a:extLst>
          </p:cNvPr>
          <p:cNvSpPr>
            <a:spLocks noGrp="1"/>
          </p:cNvSpPr>
          <p:nvPr>
            <p:ph type="sldNum" sz="quarter" idx="12"/>
          </p:nvPr>
        </p:nvSpPr>
        <p:spPr/>
        <p:txBody>
          <a:bodyPr/>
          <a:lstStyle/>
          <a:p>
            <a:fld id="{72CD1BDA-6E50-49BC-9255-A565DB338A2C}" type="slidenum">
              <a:rPr lang="it-IT" smtClean="0"/>
              <a:t>‹N›</a:t>
            </a:fld>
            <a:endParaRPr lang="it-IT"/>
          </a:p>
        </p:txBody>
      </p:sp>
    </p:spTree>
    <p:extLst>
      <p:ext uri="{BB962C8B-B14F-4D97-AF65-F5344CB8AC3E}">
        <p14:creationId xmlns:p14="http://schemas.microsoft.com/office/powerpoint/2010/main" val="3084318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280F2C4-8B4D-47E8-9E6B-85EA6F5A48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3393BF2-6421-41E6-85F4-FF8B321E67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129D512-384D-455B-A961-69264CF751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970A47-3D95-438C-B217-0062F420AC9D}" type="datetime1">
              <a:rPr lang="it-IT" smtClean="0"/>
              <a:t>09/02/2021</a:t>
            </a:fld>
            <a:endParaRPr lang="it-IT"/>
          </a:p>
        </p:txBody>
      </p:sp>
      <p:sp>
        <p:nvSpPr>
          <p:cNvPr id="5" name="Segnaposto piè di pagina 4">
            <a:extLst>
              <a:ext uri="{FF2B5EF4-FFF2-40B4-BE49-F238E27FC236}">
                <a16:creationId xmlns:a16="http://schemas.microsoft.com/office/drawing/2014/main" id="{D802A0B6-C9FE-414A-90F4-1D46F3FFC4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86C8AB27-56F4-4F01-BC06-C61866D1CD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CD1BDA-6E50-49BC-9255-A565DB338A2C}" type="slidenum">
              <a:rPr lang="it-IT" smtClean="0"/>
              <a:t>‹N›</a:t>
            </a:fld>
            <a:endParaRPr lang="it-IT"/>
          </a:p>
        </p:txBody>
      </p:sp>
    </p:spTree>
    <p:extLst>
      <p:ext uri="{BB962C8B-B14F-4D97-AF65-F5344CB8AC3E}">
        <p14:creationId xmlns:p14="http://schemas.microsoft.com/office/powerpoint/2010/main" val="4071587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chart" Target="../charts/chart5.xml"/><Relationship Id="rId7" Type="http://schemas.openxmlformats.org/officeDocument/2006/relationships/image" Target="../media/image7.png"/><Relationship Id="rId2" Type="http://schemas.openxmlformats.org/officeDocument/2006/relationships/chart" Target="../charts/chart4.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chart" Target="../charts/chart11.xml"/><Relationship Id="rId5" Type="http://schemas.openxmlformats.org/officeDocument/2006/relationships/chart" Target="../charts/chart7.xml"/><Relationship Id="rId10" Type="http://schemas.openxmlformats.org/officeDocument/2006/relationships/chart" Target="../charts/chart10.xml"/><Relationship Id="rId4" Type="http://schemas.openxmlformats.org/officeDocument/2006/relationships/chart" Target="../charts/chart6.xml"/><Relationship Id="rId9" Type="http://schemas.openxmlformats.org/officeDocument/2006/relationships/chart" Target="../charts/char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chart" Target="../charts/chart13.xml"/><Relationship Id="rId4" Type="http://schemas.openxmlformats.org/officeDocument/2006/relationships/chart" Target="../charts/char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17.xml.rels><?xml version="1.0" encoding="UTF-8" standalone="yes"?>
<Relationships xmlns="http://schemas.openxmlformats.org/package/2006/relationships"><Relationship Id="rId8" Type="http://schemas.openxmlformats.org/officeDocument/2006/relationships/chart" Target="../charts/chart23.xml"/><Relationship Id="rId3" Type="http://schemas.openxmlformats.org/officeDocument/2006/relationships/chart" Target="../charts/chart19.xml"/><Relationship Id="rId7" Type="http://schemas.openxmlformats.org/officeDocument/2006/relationships/chart" Target="../charts/chart22.xml"/><Relationship Id="rId2" Type="http://schemas.openxmlformats.org/officeDocument/2006/relationships/chart" Target="../charts/chart1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hart" Target="../charts/chart21.xml"/><Relationship Id="rId10" Type="http://schemas.openxmlformats.org/officeDocument/2006/relationships/chart" Target="../charts/chart25.xml"/><Relationship Id="rId4" Type="http://schemas.openxmlformats.org/officeDocument/2006/relationships/chart" Target="../charts/chart20.xml"/><Relationship Id="rId9" Type="http://schemas.openxmlformats.org/officeDocument/2006/relationships/chart" Target="../charts/chart24.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chart" Target="../charts/chart27.xml"/><Relationship Id="rId4" Type="http://schemas.openxmlformats.org/officeDocument/2006/relationships/chart" Target="../charts/chart26.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chart" Target="../charts/chart30.xml"/><Relationship Id="rId5" Type="http://schemas.openxmlformats.org/officeDocument/2006/relationships/chart" Target="../charts/chart29.xml"/><Relationship Id="rId4" Type="http://schemas.openxmlformats.org/officeDocument/2006/relationships/chart" Target="../charts/chart28.xml"/></Relationships>
</file>

<file path=ppt/slides/_rels/slide23.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chart" Target="../charts/chart32.xml"/><Relationship Id="rId7" Type="http://schemas.openxmlformats.org/officeDocument/2006/relationships/chart" Target="../charts/chart35.xml"/><Relationship Id="rId2" Type="http://schemas.openxmlformats.org/officeDocument/2006/relationships/chart" Target="../charts/chart3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hart" Target="../charts/chart34.xml"/><Relationship Id="rId10" Type="http://schemas.openxmlformats.org/officeDocument/2006/relationships/chart" Target="../charts/chart38.xml"/><Relationship Id="rId4" Type="http://schemas.openxmlformats.org/officeDocument/2006/relationships/chart" Target="../charts/chart33.xml"/><Relationship Id="rId9" Type="http://schemas.openxmlformats.org/officeDocument/2006/relationships/chart" Target="../charts/chart3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chart" Target="../charts/chart40.xml"/><Relationship Id="rId4" Type="http://schemas.openxmlformats.org/officeDocument/2006/relationships/chart" Target="../charts/chart39.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chart" Target="../charts/chart43.xml"/><Relationship Id="rId5" Type="http://schemas.openxmlformats.org/officeDocument/2006/relationships/chart" Target="../charts/chart42.xml"/><Relationship Id="rId4" Type="http://schemas.openxmlformats.org/officeDocument/2006/relationships/chart" Target="../charts/chart41.xml"/></Relationships>
</file>

<file path=ppt/slides/_rels/slide29.xml.rels><?xml version="1.0" encoding="UTF-8" standalone="yes"?>
<Relationships xmlns="http://schemas.openxmlformats.org/package/2006/relationships"><Relationship Id="rId8" Type="http://schemas.openxmlformats.org/officeDocument/2006/relationships/chart" Target="../charts/chart48.xml"/><Relationship Id="rId3" Type="http://schemas.openxmlformats.org/officeDocument/2006/relationships/chart" Target="../charts/chart45.xml"/><Relationship Id="rId7" Type="http://schemas.openxmlformats.org/officeDocument/2006/relationships/image" Target="../media/image24.png"/><Relationship Id="rId2" Type="http://schemas.openxmlformats.org/officeDocument/2006/relationships/chart" Target="../charts/chart44.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chart" Target="../charts/chart51.xml"/><Relationship Id="rId5" Type="http://schemas.openxmlformats.org/officeDocument/2006/relationships/chart" Target="../charts/chart47.xml"/><Relationship Id="rId10" Type="http://schemas.openxmlformats.org/officeDocument/2006/relationships/chart" Target="../charts/chart50.xml"/><Relationship Id="rId4" Type="http://schemas.openxmlformats.org/officeDocument/2006/relationships/chart" Target="../charts/chart46.xml"/><Relationship Id="rId9" Type="http://schemas.openxmlformats.org/officeDocument/2006/relationships/chart" Target="../charts/chart49.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chart" Target="../charts/chart53.xml"/><Relationship Id="rId4" Type="http://schemas.openxmlformats.org/officeDocument/2006/relationships/chart" Target="../charts/chart5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C86157D4-476A-4435-8BF9-436A3673F643}"/>
              </a:ext>
            </a:extLst>
          </p:cNvPr>
          <p:cNvSpPr>
            <a:spLocks noGrp="1"/>
          </p:cNvSpPr>
          <p:nvPr>
            <p:ph type="sldNum" sz="quarter" idx="12"/>
          </p:nvPr>
        </p:nvSpPr>
        <p:spPr/>
        <p:txBody>
          <a:bodyPr/>
          <a:lstStyle/>
          <a:p>
            <a:endParaRPr lang="it-IT" dirty="0"/>
          </a:p>
        </p:txBody>
      </p:sp>
      <p:pic>
        <p:nvPicPr>
          <p:cNvPr id="6" name="Immagine 5">
            <a:extLst>
              <a:ext uri="{FF2B5EF4-FFF2-40B4-BE49-F238E27FC236}">
                <a16:creationId xmlns:a16="http://schemas.microsoft.com/office/drawing/2014/main" id="{384D7FDD-1186-46E1-B9C8-DE26C58C22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2" name="Rettangolo 1">
            <a:extLst>
              <a:ext uri="{FF2B5EF4-FFF2-40B4-BE49-F238E27FC236}">
                <a16:creationId xmlns:a16="http://schemas.microsoft.com/office/drawing/2014/main" id="{A07A75EA-4FDC-4E2F-A127-1D0A91BB9271}"/>
              </a:ext>
            </a:extLst>
          </p:cNvPr>
          <p:cNvSpPr/>
          <p:nvPr/>
        </p:nvSpPr>
        <p:spPr>
          <a:xfrm>
            <a:off x="5039140" y="1969708"/>
            <a:ext cx="4943060" cy="23058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CasellaDiTesto 3">
            <a:extLst>
              <a:ext uri="{FF2B5EF4-FFF2-40B4-BE49-F238E27FC236}">
                <a16:creationId xmlns:a16="http://schemas.microsoft.com/office/drawing/2014/main" id="{927749BF-E45C-4376-B6A4-84CEB0589104}"/>
              </a:ext>
            </a:extLst>
          </p:cNvPr>
          <p:cNvSpPr txBox="1"/>
          <p:nvPr/>
        </p:nvSpPr>
        <p:spPr>
          <a:xfrm>
            <a:off x="5439538" y="1693153"/>
            <a:ext cx="4142263" cy="3077766"/>
          </a:xfrm>
          <a:prstGeom prst="rect">
            <a:avLst/>
          </a:prstGeom>
          <a:noFill/>
        </p:spPr>
        <p:txBody>
          <a:bodyPr wrap="square" rtlCol="0">
            <a:spAutoFit/>
          </a:bodyPr>
          <a:lstStyle/>
          <a:p>
            <a:pPr algn="r"/>
            <a:r>
              <a:rPr lang="it-IT" sz="2800" b="1" dirty="0">
                <a:solidFill>
                  <a:srgbClr val="002060"/>
                </a:solidFill>
              </a:rPr>
              <a:t> Indagine congiunturale </a:t>
            </a:r>
          </a:p>
          <a:p>
            <a:pPr algn="r"/>
            <a:r>
              <a:rPr lang="it-IT" sz="2800" b="1" dirty="0">
                <a:solidFill>
                  <a:srgbClr val="002060"/>
                </a:solidFill>
              </a:rPr>
              <a:t>II semestre 2020</a:t>
            </a:r>
          </a:p>
          <a:p>
            <a:pPr algn="r"/>
            <a:endParaRPr lang="it-IT" b="1" dirty="0">
              <a:solidFill>
                <a:srgbClr val="002060"/>
              </a:solidFill>
            </a:endParaRPr>
          </a:p>
          <a:p>
            <a:pPr algn="r"/>
            <a:r>
              <a:rPr lang="it-IT" sz="2800" b="1" dirty="0">
                <a:solidFill>
                  <a:srgbClr val="002060"/>
                </a:solidFill>
              </a:rPr>
              <a:t>Indagine sugli </a:t>
            </a:r>
          </a:p>
          <a:p>
            <a:pPr algn="r"/>
            <a:r>
              <a:rPr lang="it-IT" sz="2800" b="1" dirty="0">
                <a:solidFill>
                  <a:srgbClr val="002060"/>
                </a:solidFill>
              </a:rPr>
              <a:t>investimenti 2021</a:t>
            </a:r>
          </a:p>
          <a:p>
            <a:pPr algn="r"/>
            <a:endParaRPr lang="it-IT" b="1" dirty="0">
              <a:solidFill>
                <a:srgbClr val="002060"/>
              </a:solidFill>
            </a:endParaRPr>
          </a:p>
          <a:p>
            <a:pPr algn="r"/>
            <a:r>
              <a:rPr lang="it-IT" sz="2800" b="1" dirty="0">
                <a:solidFill>
                  <a:srgbClr val="002060"/>
                </a:solidFill>
              </a:rPr>
              <a:t>Focus sostenibilità</a:t>
            </a:r>
          </a:p>
          <a:p>
            <a:endParaRPr lang="it-IT" dirty="0"/>
          </a:p>
        </p:txBody>
      </p:sp>
    </p:spTree>
    <p:extLst>
      <p:ext uri="{BB962C8B-B14F-4D97-AF65-F5344CB8AC3E}">
        <p14:creationId xmlns:p14="http://schemas.microsoft.com/office/powerpoint/2010/main" val="3435970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39F33E0-3BEA-4655-8830-2F2B23BF1E39}"/>
              </a:ext>
            </a:extLst>
          </p:cNvPr>
          <p:cNvSpPr>
            <a:spLocks noGrp="1"/>
          </p:cNvSpPr>
          <p:nvPr>
            <p:ph idx="1"/>
          </p:nvPr>
        </p:nvSpPr>
        <p:spPr>
          <a:xfrm>
            <a:off x="838200" y="415636"/>
            <a:ext cx="10515600" cy="5761327"/>
          </a:xfrm>
        </p:spPr>
        <p:txBody>
          <a:bodyPr>
            <a:normAutofit/>
          </a:bodyPr>
          <a:lstStyle/>
          <a:p>
            <a:endParaRPr lang="it-IT" dirty="0"/>
          </a:p>
          <a:p>
            <a:pPr marL="0" indent="0">
              <a:buNone/>
            </a:pPr>
            <a:endParaRPr lang="it-IT" dirty="0"/>
          </a:p>
          <a:p>
            <a:endParaRPr lang="it-IT" dirty="0"/>
          </a:p>
          <a:p>
            <a:endParaRPr lang="it-IT" dirty="0"/>
          </a:p>
          <a:p>
            <a:endParaRPr lang="it-IT" dirty="0"/>
          </a:p>
          <a:p>
            <a:pPr lvl="7">
              <a:buFont typeface="Wingdings" panose="05000000000000000000" pitchFamily="2" charset="2"/>
              <a:buChar char="Ø"/>
            </a:pPr>
            <a:r>
              <a:rPr lang="it-IT" sz="1600" dirty="0">
                <a:solidFill>
                  <a:srgbClr val="002060"/>
                </a:solidFill>
                <a:cs typeface="Arial" panose="020B0604020202020204" pitchFamily="34" charset="0"/>
              </a:rPr>
              <a:t>Premessa</a:t>
            </a:r>
          </a:p>
          <a:p>
            <a:pPr lvl="7">
              <a:buFont typeface="Wingdings" panose="05000000000000000000" pitchFamily="2" charset="2"/>
              <a:buChar char="Ø"/>
            </a:pPr>
            <a:r>
              <a:rPr lang="it-IT" sz="1600" dirty="0">
                <a:solidFill>
                  <a:srgbClr val="002060"/>
                </a:solidFill>
                <a:cs typeface="Arial" panose="020B0604020202020204" pitchFamily="34" charset="0"/>
              </a:rPr>
              <a:t>Andamenti congiunturali</a:t>
            </a:r>
          </a:p>
          <a:p>
            <a:pPr lvl="7">
              <a:buFont typeface="Wingdings" panose="05000000000000000000" pitchFamily="2" charset="2"/>
              <a:buChar char="Ø"/>
            </a:pPr>
            <a:r>
              <a:rPr lang="it-IT" sz="1600" dirty="0">
                <a:solidFill>
                  <a:srgbClr val="002060"/>
                </a:solidFill>
                <a:cs typeface="Arial" panose="020B0604020202020204" pitchFamily="34" charset="0"/>
              </a:rPr>
              <a:t>Ordini, giacenze e materie prime</a:t>
            </a:r>
          </a:p>
          <a:p>
            <a:pPr lvl="7">
              <a:buFont typeface="Wingdings" panose="05000000000000000000" pitchFamily="2" charset="2"/>
              <a:buChar char="Ø"/>
            </a:pPr>
            <a:r>
              <a:rPr lang="it-IT" sz="1600" dirty="0">
                <a:solidFill>
                  <a:srgbClr val="002060"/>
                </a:solidFill>
                <a:cs typeface="Arial" panose="020B0604020202020204" pitchFamily="34" charset="0"/>
              </a:rPr>
              <a:t>Occupazione e cassa integrazione</a:t>
            </a:r>
          </a:p>
          <a:p>
            <a:pPr lvl="7">
              <a:lnSpc>
                <a:spcPct val="100000"/>
              </a:lnSpc>
              <a:buFont typeface="Wingdings" panose="05000000000000000000" pitchFamily="2" charset="2"/>
              <a:buChar char="Ø"/>
            </a:pPr>
            <a:r>
              <a:rPr lang="it-IT" sz="1600" dirty="0">
                <a:solidFill>
                  <a:srgbClr val="002060"/>
                </a:solidFill>
                <a:cs typeface="Arial" panose="020B0604020202020204" pitchFamily="34" charset="0"/>
              </a:rPr>
              <a:t>Previsioni I semestre 2021</a:t>
            </a:r>
          </a:p>
          <a:p>
            <a:pPr lvl="7">
              <a:lnSpc>
                <a:spcPct val="100000"/>
              </a:lnSpc>
              <a:buFont typeface="Wingdings" panose="05000000000000000000" pitchFamily="2" charset="2"/>
              <a:buChar char="Ø"/>
            </a:pPr>
            <a:r>
              <a:rPr lang="it-IT" sz="1600" dirty="0">
                <a:solidFill>
                  <a:srgbClr val="002060"/>
                </a:solidFill>
                <a:cs typeface="Arial" panose="020B0604020202020204" pitchFamily="34" charset="0"/>
              </a:rPr>
              <a:t>Investimenti 2020 e previsioni 2021 e focus sostenibilità</a:t>
            </a:r>
          </a:p>
          <a:p>
            <a:pPr marL="3200400" lvl="7" indent="0">
              <a:lnSpc>
                <a:spcPct val="100000"/>
              </a:lnSpc>
              <a:buNone/>
            </a:pPr>
            <a:endParaRPr lang="it-IT" sz="1600" dirty="0">
              <a:solidFill>
                <a:srgbClr val="002060"/>
              </a:solidFill>
              <a:cs typeface="Arial" panose="020B0604020202020204" pitchFamily="34" charset="0"/>
            </a:endParaRPr>
          </a:p>
          <a:p>
            <a:pPr lvl="7">
              <a:lnSpc>
                <a:spcPct val="100000"/>
              </a:lnSpc>
              <a:buFont typeface="Wingdings" panose="05000000000000000000" pitchFamily="2" charset="2"/>
              <a:buChar char="Ø"/>
            </a:pPr>
            <a:endParaRPr lang="it-IT" sz="1600" dirty="0">
              <a:solidFill>
                <a:srgbClr val="002060"/>
              </a:solidFill>
              <a:cs typeface="Arial" panose="020B0604020202020204" pitchFamily="34" charset="0"/>
            </a:endParaRPr>
          </a:p>
          <a:p>
            <a:pPr marL="3200400" lvl="7" indent="0">
              <a:buNone/>
            </a:pPr>
            <a:endParaRPr lang="it-IT" sz="1600" dirty="0">
              <a:solidFill>
                <a:srgbClr val="0070C0"/>
              </a:solidFill>
              <a:latin typeface="Arial" panose="020B0604020202020204" pitchFamily="34" charset="0"/>
              <a:cs typeface="Arial" panose="020B0604020202020204" pitchFamily="34" charset="0"/>
            </a:endParaRPr>
          </a:p>
          <a:p>
            <a:pPr marL="3200400" lvl="7" indent="0">
              <a:buNone/>
            </a:pPr>
            <a:endParaRPr lang="it-IT" dirty="0"/>
          </a:p>
          <a:p>
            <a:pPr lvl="7"/>
            <a:endParaRPr lang="it-IT" dirty="0"/>
          </a:p>
          <a:p>
            <a:pPr lvl="7" algn="r"/>
            <a:endParaRPr lang="it-IT" dirty="0"/>
          </a:p>
          <a:p>
            <a:pPr lvl="7"/>
            <a:endParaRPr lang="it-IT" dirty="0"/>
          </a:p>
          <a:p>
            <a:endParaRPr lang="it-IT" dirty="0"/>
          </a:p>
          <a:p>
            <a:pPr marL="2743200" lvl="6" indent="0">
              <a:buNone/>
            </a:pPr>
            <a:endParaRPr lang="it-IT" dirty="0"/>
          </a:p>
          <a:p>
            <a:pPr marL="2743200" lvl="6" indent="0">
              <a:buNone/>
            </a:pPr>
            <a:endParaRPr lang="it-IT" dirty="0"/>
          </a:p>
        </p:txBody>
      </p:sp>
      <p:pic>
        <p:nvPicPr>
          <p:cNvPr id="4" name="Immagine 3">
            <a:extLst>
              <a:ext uri="{FF2B5EF4-FFF2-40B4-BE49-F238E27FC236}">
                <a16:creationId xmlns:a16="http://schemas.microsoft.com/office/drawing/2014/main" id="{ED58ADDD-999C-4231-9C53-1B237DAC5070}"/>
              </a:ext>
            </a:extLst>
          </p:cNvPr>
          <p:cNvPicPr>
            <a:picLocks noChangeAspect="1"/>
          </p:cNvPicPr>
          <p:nvPr/>
        </p:nvPicPr>
        <p:blipFill>
          <a:blip r:embed="rId2"/>
          <a:stretch>
            <a:fillRect/>
          </a:stretch>
        </p:blipFill>
        <p:spPr>
          <a:xfrm>
            <a:off x="8231170" y="681037"/>
            <a:ext cx="3122630" cy="1618818"/>
          </a:xfrm>
          <a:prstGeom prst="rect">
            <a:avLst/>
          </a:prstGeom>
        </p:spPr>
      </p:pic>
      <p:sp>
        <p:nvSpPr>
          <p:cNvPr id="2" name="Segnaposto numero diapositiva 1">
            <a:extLst>
              <a:ext uri="{FF2B5EF4-FFF2-40B4-BE49-F238E27FC236}">
                <a16:creationId xmlns:a16="http://schemas.microsoft.com/office/drawing/2014/main" id="{0C374144-A3AF-43D8-9075-067365B9FECD}"/>
              </a:ext>
            </a:extLst>
          </p:cNvPr>
          <p:cNvSpPr>
            <a:spLocks noGrp="1"/>
          </p:cNvSpPr>
          <p:nvPr>
            <p:ph type="sldNum" sz="quarter" idx="12"/>
          </p:nvPr>
        </p:nvSpPr>
        <p:spPr/>
        <p:txBody>
          <a:bodyPr/>
          <a:lstStyle/>
          <a:p>
            <a:fld id="{72CD1BDA-6E50-49BC-9255-A565DB338A2C}" type="slidenum">
              <a:rPr lang="it-IT" smtClean="0"/>
              <a:t>2</a:t>
            </a:fld>
            <a:endParaRPr lang="it-IT" dirty="0"/>
          </a:p>
        </p:txBody>
      </p:sp>
    </p:spTree>
    <p:extLst>
      <p:ext uri="{BB962C8B-B14F-4D97-AF65-F5344CB8AC3E}">
        <p14:creationId xmlns:p14="http://schemas.microsoft.com/office/powerpoint/2010/main" val="1782177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F7B3771-1D99-4AB7-85AB-D3352F1F61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3568" y="4838516"/>
            <a:ext cx="2539109" cy="1325564"/>
          </a:xfrm>
          <a:prstGeom prst="rect">
            <a:avLst/>
          </a:prstGeom>
        </p:spPr>
      </p:pic>
      <p:sp>
        <p:nvSpPr>
          <p:cNvPr id="2" name="Titolo 1">
            <a:extLst>
              <a:ext uri="{FF2B5EF4-FFF2-40B4-BE49-F238E27FC236}">
                <a16:creationId xmlns:a16="http://schemas.microsoft.com/office/drawing/2014/main" id="{91434F60-107A-40BD-85FF-A2D1CD5D45BE}"/>
              </a:ext>
            </a:extLst>
          </p:cNvPr>
          <p:cNvSpPr>
            <a:spLocks noGrp="1"/>
          </p:cNvSpPr>
          <p:nvPr>
            <p:ph type="title"/>
          </p:nvPr>
        </p:nvSpPr>
        <p:spPr>
          <a:xfrm>
            <a:off x="838200" y="521406"/>
            <a:ext cx="10515600" cy="1325563"/>
          </a:xfrm>
        </p:spPr>
        <p:txBody>
          <a:bodyPr>
            <a:normAutofit/>
          </a:bodyPr>
          <a:lstStyle/>
          <a:p>
            <a:pPr algn="ctr"/>
            <a:r>
              <a:rPr lang="it-IT" sz="2400" b="1" dirty="0">
                <a:solidFill>
                  <a:schemeClr val="accent1">
                    <a:lumMod val="50000"/>
                  </a:schemeClr>
                </a:solidFill>
              </a:rPr>
              <a:t>Premessa</a:t>
            </a:r>
          </a:p>
        </p:txBody>
      </p:sp>
      <p:sp>
        <p:nvSpPr>
          <p:cNvPr id="3" name="Segnaposto contenuto 2">
            <a:extLst>
              <a:ext uri="{FF2B5EF4-FFF2-40B4-BE49-F238E27FC236}">
                <a16:creationId xmlns:a16="http://schemas.microsoft.com/office/drawing/2014/main" id="{9F05FECE-DB29-4089-A59A-76F681673AFE}"/>
              </a:ext>
            </a:extLst>
          </p:cNvPr>
          <p:cNvSpPr>
            <a:spLocks noGrp="1"/>
          </p:cNvSpPr>
          <p:nvPr>
            <p:ph idx="1"/>
          </p:nvPr>
        </p:nvSpPr>
        <p:spPr>
          <a:xfrm>
            <a:off x="838200" y="1611668"/>
            <a:ext cx="10515600" cy="4648547"/>
          </a:xfrm>
        </p:spPr>
        <p:txBody>
          <a:bodyPr>
            <a:noAutofit/>
          </a:bodyPr>
          <a:lstStyle/>
          <a:p>
            <a:pPr marL="0" indent="0" algn="just">
              <a:lnSpc>
                <a:spcPct val="150000"/>
              </a:lnSpc>
              <a:spcAft>
                <a:spcPts val="0"/>
              </a:spcAft>
              <a:buNone/>
            </a:pPr>
            <a:r>
              <a:rPr lang="it-IT" sz="1600" dirty="0">
                <a:solidFill>
                  <a:srgbClr val="1F497D"/>
                </a:solidFill>
                <a:latin typeface="Calibri" panose="020F0502020204030204" pitchFamily="34" charset="0"/>
              </a:rPr>
              <a:t>Il 2021 si è aperto all'insegna della speranza che il vaccino lascia intravedere, quale mezzo imprescindibile per lasciarsi alle spalle la crisi sanitaria e la crisi economica che hanno caratterizzato il 2020 e che ancora influiranno su una parte del 2021.  Per la nostra Associazione, la prima necessità è provare a ricostruire l’impatto della pandemia sull'industria romagnola, ora che si è chiuso il 2020: per questo abbiamo impostato l'indagine congiunturale semestrale e l’indagine annuale sugli investimenti con un focus sulla sostenibilità. </a:t>
            </a:r>
            <a:r>
              <a:rPr lang="it-IT" sz="1600" dirty="0">
                <a:solidFill>
                  <a:srgbClr val="1F497D"/>
                </a:solidFill>
                <a:latin typeface="Calibri" panose="020F0502020204030204" pitchFamily="34" charset="0"/>
                <a:ea typeface="Times New Roman" panose="02020603050405020304" pitchFamily="18" charset="0"/>
              </a:rPr>
              <a:t>Come nelle passate edizioni analizziamo le variazioni degli indicatori economici riscontrate nel secondo semestre 2020 rispetto allo stesso semestre dell’anno precedente e le previsioni per il primo semestre 2021. Il campione delle aziende aderenti a Confindustria Romagna fa parte del comparto manifatturiero e dei servizi e non comprende il settore delle costruzioni.</a:t>
            </a:r>
            <a:r>
              <a:rPr lang="it-IT" sz="1100" dirty="0">
                <a:latin typeface="Times New Roman" panose="02020603050405020304" pitchFamily="18" charset="0"/>
                <a:ea typeface="Times New Roman" panose="02020603050405020304" pitchFamily="18" charset="0"/>
              </a:rPr>
              <a:t> </a:t>
            </a:r>
            <a:r>
              <a:rPr lang="it-IT" sz="1600" dirty="0">
                <a:solidFill>
                  <a:srgbClr val="1F497D"/>
                </a:solidFill>
                <a:latin typeface="Calibri" panose="020F0502020204030204" pitchFamily="34" charset="0"/>
                <a:ea typeface="Times New Roman" panose="02020603050405020304" pitchFamily="18" charset="0"/>
              </a:rPr>
              <a:t>I dati sono ottenuti attraverso la somministrazione di un questionario.</a:t>
            </a:r>
          </a:p>
          <a:p>
            <a:pPr marL="0" indent="0" algn="just">
              <a:lnSpc>
                <a:spcPct val="150000"/>
              </a:lnSpc>
              <a:spcAft>
                <a:spcPts val="0"/>
              </a:spcAft>
              <a:buNone/>
              <a:tabLst>
                <a:tab pos="3060065" algn="ctr"/>
                <a:tab pos="6120130" algn="r"/>
              </a:tabLst>
            </a:pPr>
            <a:endParaRPr lang="it-IT" sz="1600" dirty="0">
              <a:solidFill>
                <a:srgbClr val="1F497D"/>
              </a:solidFill>
              <a:latin typeface="Calibri" panose="020F0502020204030204" pitchFamily="34" charset="0"/>
              <a:ea typeface="Times New Roman" panose="02020603050405020304" pitchFamily="18" charset="0"/>
            </a:endParaRPr>
          </a:p>
          <a:p>
            <a:pPr marL="0" indent="0" algn="just">
              <a:lnSpc>
                <a:spcPct val="150000"/>
              </a:lnSpc>
              <a:spcAft>
                <a:spcPts val="0"/>
              </a:spcAft>
              <a:buNone/>
              <a:tabLst>
                <a:tab pos="3060065" algn="ctr"/>
                <a:tab pos="6120130" algn="r"/>
              </a:tabLst>
            </a:pPr>
            <a:endParaRPr lang="it-IT" sz="1600" dirty="0">
              <a:solidFill>
                <a:srgbClr val="1F497D"/>
              </a:solidFill>
              <a:latin typeface="Calibri" panose="020F0502020204030204" pitchFamily="34" charset="0"/>
              <a:ea typeface="Times New Roman" panose="02020603050405020304" pitchFamily="18" charset="0"/>
            </a:endParaRPr>
          </a:p>
          <a:p>
            <a:pPr marL="0" indent="0" algn="just">
              <a:lnSpc>
                <a:spcPct val="150000"/>
              </a:lnSpc>
              <a:spcAft>
                <a:spcPts val="0"/>
              </a:spcAft>
              <a:buNone/>
              <a:tabLst>
                <a:tab pos="3060065" algn="ctr"/>
                <a:tab pos="6120130" algn="r"/>
              </a:tabLst>
            </a:pPr>
            <a:endParaRPr lang="it-IT" sz="1100" dirty="0">
              <a:solidFill>
                <a:srgbClr val="1F497D"/>
              </a:solidFill>
              <a:latin typeface="Times New Roman" panose="02020603050405020304" pitchFamily="18" charset="0"/>
              <a:ea typeface="Times New Roman" panose="02020603050405020304" pitchFamily="18" charset="0"/>
            </a:endParaRPr>
          </a:p>
        </p:txBody>
      </p:sp>
      <p:pic>
        <p:nvPicPr>
          <p:cNvPr id="10" name="Immagine 9">
            <a:extLst>
              <a:ext uri="{FF2B5EF4-FFF2-40B4-BE49-F238E27FC236}">
                <a16:creationId xmlns:a16="http://schemas.microsoft.com/office/drawing/2014/main" id="{229EDBDD-CE0B-4CA1-A0E2-C728813ABBDC}"/>
              </a:ext>
            </a:extLst>
          </p:cNvPr>
          <p:cNvPicPr>
            <a:picLocks noChangeAspect="1"/>
          </p:cNvPicPr>
          <p:nvPr/>
        </p:nvPicPr>
        <p:blipFill>
          <a:blip r:embed="rId3"/>
          <a:stretch>
            <a:fillRect/>
          </a:stretch>
        </p:blipFill>
        <p:spPr>
          <a:xfrm>
            <a:off x="10492508" y="255380"/>
            <a:ext cx="1049665" cy="542224"/>
          </a:xfrm>
          <a:prstGeom prst="rect">
            <a:avLst/>
          </a:prstGeom>
        </p:spPr>
      </p:pic>
      <p:sp>
        <p:nvSpPr>
          <p:cNvPr id="4" name="Segnaposto numero diapositiva 3">
            <a:extLst>
              <a:ext uri="{FF2B5EF4-FFF2-40B4-BE49-F238E27FC236}">
                <a16:creationId xmlns:a16="http://schemas.microsoft.com/office/drawing/2014/main" id="{D63417A9-E4A4-41F2-8BE1-2295760F24D7}"/>
              </a:ext>
            </a:extLst>
          </p:cNvPr>
          <p:cNvSpPr>
            <a:spLocks noGrp="1"/>
          </p:cNvSpPr>
          <p:nvPr>
            <p:ph type="sldNum" sz="quarter" idx="12"/>
          </p:nvPr>
        </p:nvSpPr>
        <p:spPr/>
        <p:txBody>
          <a:bodyPr/>
          <a:lstStyle/>
          <a:p>
            <a:fld id="{72CD1BDA-6E50-49BC-9255-A565DB338A2C}" type="slidenum">
              <a:rPr lang="it-IT" smtClean="0"/>
              <a:t>3</a:t>
            </a:fld>
            <a:endParaRPr lang="it-IT"/>
          </a:p>
        </p:txBody>
      </p:sp>
    </p:spTree>
    <p:extLst>
      <p:ext uri="{BB962C8B-B14F-4D97-AF65-F5344CB8AC3E}">
        <p14:creationId xmlns:p14="http://schemas.microsoft.com/office/powerpoint/2010/main" val="2193980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8FFE97-BE9B-42C1-BAC2-CD83043DC82B}"/>
              </a:ext>
            </a:extLst>
          </p:cNvPr>
          <p:cNvSpPr>
            <a:spLocks noGrp="1"/>
          </p:cNvSpPr>
          <p:nvPr>
            <p:ph type="title"/>
          </p:nvPr>
        </p:nvSpPr>
        <p:spPr/>
        <p:txBody>
          <a:bodyPr/>
          <a:lstStyle/>
          <a:p>
            <a:pPr algn="ctr"/>
            <a:r>
              <a:rPr lang="it-IT" sz="2400" b="1" dirty="0">
                <a:solidFill>
                  <a:schemeClr val="accent1">
                    <a:lumMod val="50000"/>
                  </a:schemeClr>
                </a:solidFill>
              </a:rPr>
              <a:t>Premessa</a:t>
            </a:r>
            <a:endParaRPr lang="it-IT" dirty="0"/>
          </a:p>
        </p:txBody>
      </p:sp>
      <p:sp>
        <p:nvSpPr>
          <p:cNvPr id="6" name="Rettangolo 5">
            <a:extLst>
              <a:ext uri="{FF2B5EF4-FFF2-40B4-BE49-F238E27FC236}">
                <a16:creationId xmlns:a16="http://schemas.microsoft.com/office/drawing/2014/main" id="{EE01BFEA-12C0-459E-BE24-583E2BBED303}"/>
              </a:ext>
            </a:extLst>
          </p:cNvPr>
          <p:cNvSpPr/>
          <p:nvPr/>
        </p:nvSpPr>
        <p:spPr>
          <a:xfrm>
            <a:off x="711200" y="1284817"/>
            <a:ext cx="10945091" cy="4157677"/>
          </a:xfrm>
          <a:prstGeom prst="rect">
            <a:avLst/>
          </a:prstGeom>
        </p:spPr>
        <p:txBody>
          <a:bodyPr wrap="square">
            <a:spAutoFit/>
          </a:bodyPr>
          <a:lstStyle/>
          <a:p>
            <a:pPr lvl="0" algn="just">
              <a:lnSpc>
                <a:spcPct val="150000"/>
              </a:lnSpc>
              <a:spcBef>
                <a:spcPts val="1000"/>
              </a:spcBef>
              <a:tabLst>
                <a:tab pos="3060065" algn="ctr"/>
                <a:tab pos="6120130" algn="r"/>
              </a:tabLst>
            </a:pPr>
            <a:r>
              <a:rPr lang="it-IT" sz="1600" dirty="0">
                <a:solidFill>
                  <a:srgbClr val="1F497D"/>
                </a:solidFill>
                <a:latin typeface="Calibri" panose="020F0502020204030204" pitchFamily="34" charset="0"/>
              </a:rPr>
              <a:t>A dicembre 2020 Confindustria prevedeva un nuovo calo nel 4° trimestre dopo un forte rimbalzo nel 3° (+15,9%), ipotizzando quindi un profilo a V meno profondo con una caduta inferiore di quella prevista nel 2020 ma un altrettanto minimo rimbalzo nel 2021.</a:t>
            </a:r>
            <a:endParaRPr lang="it-IT" sz="1600" dirty="0">
              <a:solidFill>
                <a:srgbClr val="1F497D"/>
              </a:solidFill>
              <a:latin typeface="Calibri" panose="020F0502020204030204" pitchFamily="34" charset="0"/>
              <a:ea typeface="Times New Roman" panose="02020603050405020304" pitchFamily="18" charset="0"/>
            </a:endParaRPr>
          </a:p>
          <a:p>
            <a:pPr lvl="0" algn="just">
              <a:lnSpc>
                <a:spcPct val="150000"/>
              </a:lnSpc>
              <a:spcBef>
                <a:spcPts val="1000"/>
              </a:spcBef>
              <a:tabLst>
                <a:tab pos="3060065" algn="ctr"/>
                <a:tab pos="6120130" algn="r"/>
              </a:tabLst>
            </a:pPr>
            <a:r>
              <a:rPr lang="it-IT" sz="1600" dirty="0">
                <a:solidFill>
                  <a:srgbClr val="1F497D"/>
                </a:solidFill>
                <a:latin typeface="Calibri" panose="020F0502020204030204" pitchFamily="34" charset="0"/>
                <a:ea typeface="Times New Roman" panose="02020603050405020304" pitchFamily="18" charset="0"/>
              </a:rPr>
              <a:t>«</a:t>
            </a:r>
            <a:r>
              <a:rPr lang="it-IT" sz="1600" b="1" dirty="0">
                <a:solidFill>
                  <a:srgbClr val="1F497D"/>
                </a:solidFill>
                <a:latin typeface="Calibri" panose="020F0502020204030204" pitchFamily="34" charset="0"/>
                <a:ea typeface="Times New Roman" panose="02020603050405020304" pitchFamily="18" charset="0"/>
              </a:rPr>
              <a:t>Il calo di produzione ai tempi del </a:t>
            </a:r>
            <a:r>
              <a:rPr lang="it-IT" sz="1600" b="1" dirty="0" err="1">
                <a:solidFill>
                  <a:srgbClr val="1F497D"/>
                </a:solidFill>
                <a:latin typeface="Calibri" panose="020F0502020204030204" pitchFamily="34" charset="0"/>
                <a:ea typeface="Times New Roman" panose="02020603050405020304" pitchFamily="18" charset="0"/>
              </a:rPr>
              <a:t>Covid</a:t>
            </a:r>
            <a:r>
              <a:rPr lang="it-IT" sz="1600" b="1" dirty="0">
                <a:solidFill>
                  <a:srgbClr val="1F497D"/>
                </a:solidFill>
                <a:latin typeface="Calibri" panose="020F0502020204030204" pitchFamily="34" charset="0"/>
                <a:ea typeface="Times New Roman" panose="02020603050405020304" pitchFamily="18" charset="0"/>
              </a:rPr>
              <a:t>. </a:t>
            </a:r>
            <a:r>
              <a:rPr lang="it-IT" sz="1600" dirty="0">
                <a:solidFill>
                  <a:srgbClr val="1F497D"/>
                </a:solidFill>
                <a:latin typeface="Calibri" panose="020F0502020204030204" pitchFamily="34" charset="0"/>
                <a:ea typeface="Times New Roman" panose="02020603050405020304" pitchFamily="18" charset="0"/>
              </a:rPr>
              <a:t>La pandemia ha inferto un duro colpo all’industria italiana nel 2020, a causa soprattutto della caduta di domanda, interna ed estera, conseguente alle misure di contenimento introdotte in Italia e negli altri paesi colpiti dal virus. Nei primi undici mesi del 2020 la produzione manifatturiera è diminuita di circa il 13% rispetto al 2019. Tale caduta è stata acquisita quasi interamente tra febbraio e aprile, quando la produzione aveva raggiunto (in media) valori inferiori di oltre il 50% rispetto a quelli </a:t>
            </a:r>
            <a:r>
              <a:rPr lang="it-IT" sz="1600" dirty="0" err="1">
                <a:solidFill>
                  <a:srgbClr val="1F497D"/>
                </a:solidFill>
                <a:latin typeface="Calibri" panose="020F0502020204030204" pitchFamily="34" charset="0"/>
                <a:ea typeface="Times New Roman" panose="02020603050405020304" pitchFamily="18" charset="0"/>
              </a:rPr>
              <a:t>pre-Covid</a:t>
            </a:r>
            <a:r>
              <a:rPr lang="it-IT" sz="1600" dirty="0">
                <a:solidFill>
                  <a:srgbClr val="1F497D"/>
                </a:solidFill>
                <a:latin typeface="Calibri" panose="020F0502020204030204" pitchFamily="34" charset="0"/>
                <a:ea typeface="Times New Roman" panose="02020603050405020304" pitchFamily="18" charset="0"/>
              </a:rPr>
              <a:t>. Il recupero nei mesi estivi (+29%) ha contribuito in modo determinante a limitare le perdite nell’anno. Il marginale arretramento atteso nell’ultimo trimestre, per il riacutizzarsi della crisi sanitaria, inciderà poco sulla media del 2020» (Confindustria Centro Studi – Congiuntura Flash gennaio 2021).</a:t>
            </a:r>
          </a:p>
          <a:p>
            <a:pPr>
              <a:lnSpc>
                <a:spcPct val="150000"/>
              </a:lnSpc>
            </a:pPr>
            <a:endParaRPr lang="it-IT" sz="1200" dirty="0">
              <a:latin typeface="Times New Roman" panose="02020603050405020304" pitchFamily="18" charset="0"/>
              <a:ea typeface="Times New Roman" panose="02020603050405020304" pitchFamily="18" charset="0"/>
            </a:endParaRPr>
          </a:p>
        </p:txBody>
      </p:sp>
      <p:pic>
        <p:nvPicPr>
          <p:cNvPr id="7" name="Immagine 6">
            <a:extLst>
              <a:ext uri="{FF2B5EF4-FFF2-40B4-BE49-F238E27FC236}">
                <a16:creationId xmlns:a16="http://schemas.microsoft.com/office/drawing/2014/main" id="{AE17BA2B-285E-4B9F-BBA0-3A0F44F87224}"/>
              </a:ext>
            </a:extLst>
          </p:cNvPr>
          <p:cNvPicPr>
            <a:picLocks noChangeAspect="1"/>
          </p:cNvPicPr>
          <p:nvPr/>
        </p:nvPicPr>
        <p:blipFill>
          <a:blip r:embed="rId2"/>
          <a:stretch>
            <a:fillRect/>
          </a:stretch>
        </p:blipFill>
        <p:spPr>
          <a:xfrm>
            <a:off x="10482470" y="5796673"/>
            <a:ext cx="1328668" cy="696202"/>
          </a:xfrm>
          <a:prstGeom prst="rect">
            <a:avLst/>
          </a:prstGeom>
        </p:spPr>
      </p:pic>
      <p:pic>
        <p:nvPicPr>
          <p:cNvPr id="10" name="Immagine 9">
            <a:extLst>
              <a:ext uri="{FF2B5EF4-FFF2-40B4-BE49-F238E27FC236}">
                <a16:creationId xmlns:a16="http://schemas.microsoft.com/office/drawing/2014/main" id="{73FF4FBC-4530-46EF-8D94-FA8C90A5A458}"/>
              </a:ext>
            </a:extLst>
          </p:cNvPr>
          <p:cNvPicPr>
            <a:picLocks noChangeAspect="1"/>
          </p:cNvPicPr>
          <p:nvPr/>
        </p:nvPicPr>
        <p:blipFill>
          <a:blip r:embed="rId3"/>
          <a:stretch>
            <a:fillRect/>
          </a:stretch>
        </p:blipFill>
        <p:spPr>
          <a:xfrm>
            <a:off x="10762535" y="365125"/>
            <a:ext cx="1048603" cy="542591"/>
          </a:xfrm>
          <a:prstGeom prst="rect">
            <a:avLst/>
          </a:prstGeom>
        </p:spPr>
      </p:pic>
      <p:sp>
        <p:nvSpPr>
          <p:cNvPr id="3" name="Segnaposto numero diapositiva 2">
            <a:extLst>
              <a:ext uri="{FF2B5EF4-FFF2-40B4-BE49-F238E27FC236}">
                <a16:creationId xmlns:a16="http://schemas.microsoft.com/office/drawing/2014/main" id="{025C3F3E-21DF-4726-97AE-647079E398D9}"/>
              </a:ext>
            </a:extLst>
          </p:cNvPr>
          <p:cNvSpPr>
            <a:spLocks noGrp="1"/>
          </p:cNvSpPr>
          <p:nvPr>
            <p:ph type="sldNum" sz="quarter" idx="12"/>
          </p:nvPr>
        </p:nvSpPr>
        <p:spPr/>
        <p:txBody>
          <a:bodyPr/>
          <a:lstStyle/>
          <a:p>
            <a:fld id="{72CD1BDA-6E50-49BC-9255-A565DB338A2C}" type="slidenum">
              <a:rPr lang="it-IT" smtClean="0"/>
              <a:t>4</a:t>
            </a:fld>
            <a:endParaRPr lang="it-IT"/>
          </a:p>
        </p:txBody>
      </p:sp>
    </p:spTree>
    <p:extLst>
      <p:ext uri="{BB962C8B-B14F-4D97-AF65-F5344CB8AC3E}">
        <p14:creationId xmlns:p14="http://schemas.microsoft.com/office/powerpoint/2010/main" val="3503133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AE17BA2B-285E-4B9F-BBA0-3A0F44F87224}"/>
              </a:ext>
            </a:extLst>
          </p:cNvPr>
          <p:cNvPicPr>
            <a:picLocks noChangeAspect="1"/>
          </p:cNvPicPr>
          <p:nvPr/>
        </p:nvPicPr>
        <p:blipFill>
          <a:blip r:embed="rId2"/>
          <a:stretch>
            <a:fillRect/>
          </a:stretch>
        </p:blipFill>
        <p:spPr>
          <a:xfrm>
            <a:off x="10482470" y="5796673"/>
            <a:ext cx="1328668" cy="696202"/>
          </a:xfrm>
          <a:prstGeom prst="rect">
            <a:avLst/>
          </a:prstGeom>
        </p:spPr>
      </p:pic>
      <p:sp>
        <p:nvSpPr>
          <p:cNvPr id="2" name="Titolo 1">
            <a:extLst>
              <a:ext uri="{FF2B5EF4-FFF2-40B4-BE49-F238E27FC236}">
                <a16:creationId xmlns:a16="http://schemas.microsoft.com/office/drawing/2014/main" id="{878FFE97-BE9B-42C1-BAC2-CD83043DC82B}"/>
              </a:ext>
            </a:extLst>
          </p:cNvPr>
          <p:cNvSpPr>
            <a:spLocks noGrp="1"/>
          </p:cNvSpPr>
          <p:nvPr>
            <p:ph type="title"/>
          </p:nvPr>
        </p:nvSpPr>
        <p:spPr/>
        <p:txBody>
          <a:bodyPr/>
          <a:lstStyle/>
          <a:p>
            <a:pPr algn="ctr"/>
            <a:r>
              <a:rPr lang="it-IT" sz="2400" b="1" dirty="0">
                <a:solidFill>
                  <a:schemeClr val="accent1">
                    <a:lumMod val="50000"/>
                  </a:schemeClr>
                </a:solidFill>
              </a:rPr>
              <a:t>Premessa</a:t>
            </a:r>
            <a:endParaRPr lang="it-IT" dirty="0"/>
          </a:p>
        </p:txBody>
      </p:sp>
      <p:sp>
        <p:nvSpPr>
          <p:cNvPr id="6" name="Rettangolo 5">
            <a:extLst>
              <a:ext uri="{FF2B5EF4-FFF2-40B4-BE49-F238E27FC236}">
                <a16:creationId xmlns:a16="http://schemas.microsoft.com/office/drawing/2014/main" id="{EE01BFEA-12C0-459E-BE24-583E2BBED303}"/>
              </a:ext>
            </a:extLst>
          </p:cNvPr>
          <p:cNvSpPr/>
          <p:nvPr/>
        </p:nvSpPr>
        <p:spPr>
          <a:xfrm>
            <a:off x="711200" y="1284817"/>
            <a:ext cx="10945091" cy="4896340"/>
          </a:xfrm>
          <a:prstGeom prst="rect">
            <a:avLst/>
          </a:prstGeom>
        </p:spPr>
        <p:txBody>
          <a:bodyPr wrap="square">
            <a:spAutoFit/>
          </a:bodyPr>
          <a:lstStyle/>
          <a:p>
            <a:pPr lvl="0" algn="just">
              <a:lnSpc>
                <a:spcPct val="150000"/>
              </a:lnSpc>
              <a:spcBef>
                <a:spcPts val="1000"/>
              </a:spcBef>
              <a:tabLst>
                <a:tab pos="3060065" algn="ctr"/>
                <a:tab pos="6120130" algn="r"/>
              </a:tabLst>
            </a:pPr>
            <a:r>
              <a:rPr lang="it-IT" sz="1600" dirty="0">
                <a:solidFill>
                  <a:srgbClr val="1F497D"/>
                </a:solidFill>
                <a:latin typeface="Calibri" panose="020F0502020204030204" pitchFamily="34" charset="0"/>
                <a:ea typeface="Times New Roman" panose="02020603050405020304" pitchFamily="18" charset="0"/>
              </a:rPr>
              <a:t>Dopo un primo semestre 2020 senza precedenti, con un calo notevole di tutti gli indicatori (produzione -12,9%, fatturato -16,2%, fatturato interno -17,1% ed estero -12,9%), il secondo semestre del 2020 evidenzia per le tre province della Romagna, come per il resto del Paese, un impatto disomogeneo della crisi sanitaria sui vari settori industriali. I principali indici economici, per quanto non ancora ai livelli </a:t>
            </a:r>
            <a:r>
              <a:rPr lang="it-IT" sz="1600" dirty="0" err="1">
                <a:solidFill>
                  <a:srgbClr val="1F497D"/>
                </a:solidFill>
                <a:latin typeface="Calibri" panose="020F0502020204030204" pitchFamily="34" charset="0"/>
                <a:ea typeface="Times New Roman" panose="02020603050405020304" pitchFamily="18" charset="0"/>
              </a:rPr>
              <a:t>pre-Covid</a:t>
            </a:r>
            <a:r>
              <a:rPr lang="it-IT" sz="1600" dirty="0">
                <a:solidFill>
                  <a:srgbClr val="1F497D"/>
                </a:solidFill>
                <a:latin typeface="Calibri" panose="020F0502020204030204" pitchFamily="34" charset="0"/>
                <a:ea typeface="Times New Roman" panose="02020603050405020304" pitchFamily="18" charset="0"/>
              </a:rPr>
              <a:t> 19 (produzione +0,2%, fatturato -0,1%, fatturato interno -0,5% ed estero +0,4%), sono il risultato di performance molto differenti sia a seconda dei settori presi in considerazione, sia rispetto alle singole realtà all’interno dei settori stessi ed in base alle dimensioni. Alcune imprese ci segnalano una buona ripresa del fatturato e della produzione compensando altre che hanno invece subito pesantemente gli effetti economici della pandemia nel 2020. Gli stessi dati di previsione di utilizzo della cassa integrazione mostrano segnali di miglioramento (il 48,1% non intende attivarla nei primi sei mesi del 2021), rispetto ad un 2020 in cui si è registrato un picco di utilizzo della CIG in Romagna con 22 milioni di ore in provincia di Forlì-Cesena e 20 milioni di ore rispettivamente nelle province di Ravenna e Rimini. </a:t>
            </a:r>
          </a:p>
          <a:p>
            <a:pPr lvl="0" algn="just">
              <a:lnSpc>
                <a:spcPct val="150000"/>
              </a:lnSpc>
              <a:spcBef>
                <a:spcPts val="1000"/>
              </a:spcBef>
              <a:tabLst>
                <a:tab pos="3060065" algn="ctr"/>
                <a:tab pos="6120130" algn="r"/>
              </a:tabLst>
            </a:pPr>
            <a:r>
              <a:rPr lang="it-IT" sz="1600" dirty="0">
                <a:solidFill>
                  <a:srgbClr val="1F497D"/>
                </a:solidFill>
                <a:latin typeface="Calibri" panose="020F0502020204030204" pitchFamily="34" charset="0"/>
                <a:ea typeface="Times New Roman" panose="02020603050405020304" pitchFamily="18" charset="0"/>
              </a:rPr>
              <a:t>Il dato sull’occupazione (+0,1%) è, come durante tutto il 2020, influenzato dal blocco dei licenziamenti e dalla sospensione dell’obbligo di causale per il rinnovo della proroga dei contratti a tempo determinato.  </a:t>
            </a:r>
          </a:p>
          <a:p>
            <a:pPr>
              <a:lnSpc>
                <a:spcPct val="150000"/>
              </a:lnSpc>
            </a:pPr>
            <a:endParaRPr lang="it-IT" sz="1200" dirty="0">
              <a:latin typeface="Times New Roman" panose="02020603050405020304" pitchFamily="18" charset="0"/>
              <a:ea typeface="Times New Roman" panose="02020603050405020304" pitchFamily="18" charset="0"/>
            </a:endParaRPr>
          </a:p>
        </p:txBody>
      </p:sp>
      <p:pic>
        <p:nvPicPr>
          <p:cNvPr id="10" name="Immagine 9">
            <a:extLst>
              <a:ext uri="{FF2B5EF4-FFF2-40B4-BE49-F238E27FC236}">
                <a16:creationId xmlns:a16="http://schemas.microsoft.com/office/drawing/2014/main" id="{73FF4FBC-4530-46EF-8D94-FA8C90A5A458}"/>
              </a:ext>
            </a:extLst>
          </p:cNvPr>
          <p:cNvPicPr>
            <a:picLocks noChangeAspect="1"/>
          </p:cNvPicPr>
          <p:nvPr/>
        </p:nvPicPr>
        <p:blipFill>
          <a:blip r:embed="rId3"/>
          <a:stretch>
            <a:fillRect/>
          </a:stretch>
        </p:blipFill>
        <p:spPr>
          <a:xfrm>
            <a:off x="10762535" y="365125"/>
            <a:ext cx="1048603" cy="542591"/>
          </a:xfrm>
          <a:prstGeom prst="rect">
            <a:avLst/>
          </a:prstGeom>
        </p:spPr>
      </p:pic>
      <p:sp>
        <p:nvSpPr>
          <p:cNvPr id="3" name="Segnaposto numero diapositiva 2">
            <a:extLst>
              <a:ext uri="{FF2B5EF4-FFF2-40B4-BE49-F238E27FC236}">
                <a16:creationId xmlns:a16="http://schemas.microsoft.com/office/drawing/2014/main" id="{025C3F3E-21DF-4726-97AE-647079E398D9}"/>
              </a:ext>
            </a:extLst>
          </p:cNvPr>
          <p:cNvSpPr>
            <a:spLocks noGrp="1"/>
          </p:cNvSpPr>
          <p:nvPr>
            <p:ph type="sldNum" sz="quarter" idx="12"/>
          </p:nvPr>
        </p:nvSpPr>
        <p:spPr/>
        <p:txBody>
          <a:bodyPr/>
          <a:lstStyle/>
          <a:p>
            <a:fld id="{72CD1BDA-6E50-49BC-9255-A565DB338A2C}" type="slidenum">
              <a:rPr lang="it-IT" smtClean="0"/>
              <a:t>5</a:t>
            </a:fld>
            <a:endParaRPr lang="it-IT"/>
          </a:p>
        </p:txBody>
      </p:sp>
    </p:spTree>
    <p:extLst>
      <p:ext uri="{BB962C8B-B14F-4D97-AF65-F5344CB8AC3E}">
        <p14:creationId xmlns:p14="http://schemas.microsoft.com/office/powerpoint/2010/main" val="4083270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AE17BA2B-285E-4B9F-BBA0-3A0F44F87224}"/>
              </a:ext>
            </a:extLst>
          </p:cNvPr>
          <p:cNvPicPr>
            <a:picLocks noChangeAspect="1"/>
          </p:cNvPicPr>
          <p:nvPr/>
        </p:nvPicPr>
        <p:blipFill>
          <a:blip r:embed="rId2"/>
          <a:stretch>
            <a:fillRect/>
          </a:stretch>
        </p:blipFill>
        <p:spPr>
          <a:xfrm>
            <a:off x="10482470" y="5796673"/>
            <a:ext cx="1328668" cy="696202"/>
          </a:xfrm>
          <a:prstGeom prst="rect">
            <a:avLst/>
          </a:prstGeom>
        </p:spPr>
      </p:pic>
      <p:sp>
        <p:nvSpPr>
          <p:cNvPr id="2" name="Titolo 1">
            <a:extLst>
              <a:ext uri="{FF2B5EF4-FFF2-40B4-BE49-F238E27FC236}">
                <a16:creationId xmlns:a16="http://schemas.microsoft.com/office/drawing/2014/main" id="{878FFE97-BE9B-42C1-BAC2-CD83043DC82B}"/>
              </a:ext>
            </a:extLst>
          </p:cNvPr>
          <p:cNvSpPr>
            <a:spLocks noGrp="1"/>
          </p:cNvSpPr>
          <p:nvPr>
            <p:ph type="title"/>
          </p:nvPr>
        </p:nvSpPr>
        <p:spPr>
          <a:xfrm>
            <a:off x="925944" y="143301"/>
            <a:ext cx="10515600" cy="1325563"/>
          </a:xfrm>
        </p:spPr>
        <p:txBody>
          <a:bodyPr/>
          <a:lstStyle/>
          <a:p>
            <a:pPr algn="ctr"/>
            <a:r>
              <a:rPr lang="it-IT" sz="2400" b="1" dirty="0">
                <a:solidFill>
                  <a:schemeClr val="accent1">
                    <a:lumMod val="50000"/>
                  </a:schemeClr>
                </a:solidFill>
              </a:rPr>
              <a:t>Premessa</a:t>
            </a:r>
            <a:endParaRPr lang="it-IT" dirty="0"/>
          </a:p>
        </p:txBody>
      </p:sp>
      <p:sp>
        <p:nvSpPr>
          <p:cNvPr id="6" name="Rettangolo 5">
            <a:extLst>
              <a:ext uri="{FF2B5EF4-FFF2-40B4-BE49-F238E27FC236}">
                <a16:creationId xmlns:a16="http://schemas.microsoft.com/office/drawing/2014/main" id="{EE01BFEA-12C0-459E-BE24-583E2BBED303}"/>
              </a:ext>
            </a:extLst>
          </p:cNvPr>
          <p:cNvSpPr/>
          <p:nvPr/>
        </p:nvSpPr>
        <p:spPr>
          <a:xfrm>
            <a:off x="711199" y="1592228"/>
            <a:ext cx="10945091" cy="3378104"/>
          </a:xfrm>
          <a:prstGeom prst="rect">
            <a:avLst/>
          </a:prstGeom>
        </p:spPr>
        <p:txBody>
          <a:bodyPr wrap="square">
            <a:spAutoFit/>
          </a:bodyPr>
          <a:lstStyle/>
          <a:p>
            <a:pPr algn="just">
              <a:lnSpc>
                <a:spcPct val="150000"/>
              </a:lnSpc>
            </a:pPr>
            <a:r>
              <a:rPr lang="it-IT" sz="1600" dirty="0">
                <a:solidFill>
                  <a:srgbClr val="002060"/>
                </a:solidFill>
                <a:ea typeface="Times New Roman" panose="02020603050405020304" pitchFamily="18" charset="0"/>
              </a:rPr>
              <a:t>Per il primo semestre 2021 è molto difficile fare delle previsioni, poiché molto dipenderà dall’andamento del piano vaccini anti-</a:t>
            </a:r>
            <a:r>
              <a:rPr lang="it-IT" sz="1600" dirty="0" err="1">
                <a:solidFill>
                  <a:srgbClr val="002060"/>
                </a:solidFill>
                <a:ea typeface="Times New Roman" panose="02020603050405020304" pitchFamily="18" charset="0"/>
              </a:rPr>
              <a:t>Covid</a:t>
            </a:r>
            <a:r>
              <a:rPr lang="it-IT" sz="1600" dirty="0">
                <a:solidFill>
                  <a:srgbClr val="002060"/>
                </a:solidFill>
                <a:ea typeface="Times New Roman" panose="02020603050405020304" pitchFamily="18" charset="0"/>
              </a:rPr>
              <a:t> 19. Anche il Centro Studi Confindustria parla di recupero posticipato: «un forte rimbalzo è atteso solo dal 3° trimestre 2021, sopra le stime iniziali, se la vaccinazione sarà efficace e rapida. Un allentamento delle restrizioni anti-pandemia, infatti, rilancerebbe anche la fiducia e quindi la domanda, liberando per i consumi le risorse accumulate in questi mesi col risparmio “forzato”. Il recupero potrebbe poi proseguire, se l’aumento dei vaccinati continuasse a far calare i contagi. Comunque, la flessione stimata per fine 2020 e la debolezza attuale fanno già rivedere al ribasso la crescita complessiva attesa per quest’anno.»</a:t>
            </a:r>
            <a:r>
              <a:rPr lang="it-IT" sz="1600" b="1" dirty="0">
                <a:solidFill>
                  <a:srgbClr val="002060"/>
                </a:solidFill>
                <a:ea typeface="Times New Roman" panose="02020603050405020304" pitchFamily="18" charset="0"/>
              </a:rPr>
              <a:t> </a:t>
            </a:r>
          </a:p>
          <a:p>
            <a:pPr algn="just">
              <a:lnSpc>
                <a:spcPct val="150000"/>
              </a:lnSpc>
            </a:pPr>
            <a:r>
              <a:rPr lang="it-IT" sz="1600" dirty="0">
                <a:solidFill>
                  <a:srgbClr val="002060"/>
                </a:solidFill>
                <a:ea typeface="Times New Roman" panose="02020603050405020304" pitchFamily="18" charset="0"/>
              </a:rPr>
              <a:t>Anche i nostri associati non si sbilanciano e prevedono prevalentemente stazionarietà in produzione, ordini totali ed esteri, giacenze e occupazione. </a:t>
            </a:r>
          </a:p>
          <a:p>
            <a:pPr algn="just">
              <a:lnSpc>
                <a:spcPct val="150000"/>
              </a:lnSpc>
            </a:pPr>
            <a:endParaRPr lang="it-IT" sz="1600" dirty="0">
              <a:solidFill>
                <a:srgbClr val="002060"/>
              </a:solidFill>
              <a:ea typeface="Times New Roman" panose="02020603050405020304" pitchFamily="18" charset="0"/>
            </a:endParaRPr>
          </a:p>
        </p:txBody>
      </p:sp>
      <p:pic>
        <p:nvPicPr>
          <p:cNvPr id="10" name="Immagine 9">
            <a:extLst>
              <a:ext uri="{FF2B5EF4-FFF2-40B4-BE49-F238E27FC236}">
                <a16:creationId xmlns:a16="http://schemas.microsoft.com/office/drawing/2014/main" id="{73FF4FBC-4530-46EF-8D94-FA8C90A5A458}"/>
              </a:ext>
            </a:extLst>
          </p:cNvPr>
          <p:cNvPicPr>
            <a:picLocks noChangeAspect="1"/>
          </p:cNvPicPr>
          <p:nvPr/>
        </p:nvPicPr>
        <p:blipFill>
          <a:blip r:embed="rId3"/>
          <a:stretch>
            <a:fillRect/>
          </a:stretch>
        </p:blipFill>
        <p:spPr>
          <a:xfrm>
            <a:off x="10762535" y="365125"/>
            <a:ext cx="1048603" cy="542591"/>
          </a:xfrm>
          <a:prstGeom prst="rect">
            <a:avLst/>
          </a:prstGeom>
        </p:spPr>
      </p:pic>
      <p:sp>
        <p:nvSpPr>
          <p:cNvPr id="3" name="Segnaposto numero diapositiva 2">
            <a:extLst>
              <a:ext uri="{FF2B5EF4-FFF2-40B4-BE49-F238E27FC236}">
                <a16:creationId xmlns:a16="http://schemas.microsoft.com/office/drawing/2014/main" id="{025C3F3E-21DF-4726-97AE-647079E398D9}"/>
              </a:ext>
            </a:extLst>
          </p:cNvPr>
          <p:cNvSpPr>
            <a:spLocks noGrp="1"/>
          </p:cNvSpPr>
          <p:nvPr>
            <p:ph type="sldNum" sz="quarter" idx="12"/>
          </p:nvPr>
        </p:nvSpPr>
        <p:spPr/>
        <p:txBody>
          <a:bodyPr/>
          <a:lstStyle/>
          <a:p>
            <a:fld id="{72CD1BDA-6E50-49BC-9255-A565DB338A2C}" type="slidenum">
              <a:rPr lang="it-IT" smtClean="0"/>
              <a:t>6</a:t>
            </a:fld>
            <a:endParaRPr lang="it-IT" dirty="0"/>
          </a:p>
        </p:txBody>
      </p:sp>
    </p:spTree>
    <p:extLst>
      <p:ext uri="{BB962C8B-B14F-4D97-AF65-F5344CB8AC3E}">
        <p14:creationId xmlns:p14="http://schemas.microsoft.com/office/powerpoint/2010/main" val="1962301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AE17BA2B-285E-4B9F-BBA0-3A0F44F87224}"/>
              </a:ext>
            </a:extLst>
          </p:cNvPr>
          <p:cNvPicPr>
            <a:picLocks noChangeAspect="1"/>
          </p:cNvPicPr>
          <p:nvPr/>
        </p:nvPicPr>
        <p:blipFill>
          <a:blip r:embed="rId2"/>
          <a:stretch>
            <a:fillRect/>
          </a:stretch>
        </p:blipFill>
        <p:spPr>
          <a:xfrm>
            <a:off x="10482470" y="5796673"/>
            <a:ext cx="1328668" cy="696202"/>
          </a:xfrm>
          <a:prstGeom prst="rect">
            <a:avLst/>
          </a:prstGeom>
        </p:spPr>
      </p:pic>
      <p:sp>
        <p:nvSpPr>
          <p:cNvPr id="2" name="Titolo 1">
            <a:extLst>
              <a:ext uri="{FF2B5EF4-FFF2-40B4-BE49-F238E27FC236}">
                <a16:creationId xmlns:a16="http://schemas.microsoft.com/office/drawing/2014/main" id="{878FFE97-BE9B-42C1-BAC2-CD83043DC82B}"/>
              </a:ext>
            </a:extLst>
          </p:cNvPr>
          <p:cNvSpPr>
            <a:spLocks noGrp="1"/>
          </p:cNvSpPr>
          <p:nvPr>
            <p:ph type="title"/>
          </p:nvPr>
        </p:nvSpPr>
        <p:spPr>
          <a:xfrm>
            <a:off x="838200" y="136525"/>
            <a:ext cx="10515600" cy="1325563"/>
          </a:xfrm>
        </p:spPr>
        <p:txBody>
          <a:bodyPr/>
          <a:lstStyle/>
          <a:p>
            <a:pPr algn="ctr"/>
            <a:r>
              <a:rPr lang="it-IT" sz="2400" b="1" dirty="0">
                <a:solidFill>
                  <a:schemeClr val="accent1">
                    <a:lumMod val="50000"/>
                  </a:schemeClr>
                </a:solidFill>
              </a:rPr>
              <a:t>Premessa</a:t>
            </a:r>
            <a:endParaRPr lang="it-IT" dirty="0"/>
          </a:p>
        </p:txBody>
      </p:sp>
      <p:sp>
        <p:nvSpPr>
          <p:cNvPr id="6" name="Rettangolo 5">
            <a:extLst>
              <a:ext uri="{FF2B5EF4-FFF2-40B4-BE49-F238E27FC236}">
                <a16:creationId xmlns:a16="http://schemas.microsoft.com/office/drawing/2014/main" id="{EE01BFEA-12C0-459E-BE24-583E2BBED303}"/>
              </a:ext>
            </a:extLst>
          </p:cNvPr>
          <p:cNvSpPr/>
          <p:nvPr/>
        </p:nvSpPr>
        <p:spPr>
          <a:xfrm>
            <a:off x="623454" y="1631390"/>
            <a:ext cx="10945091" cy="4116768"/>
          </a:xfrm>
          <a:prstGeom prst="rect">
            <a:avLst/>
          </a:prstGeom>
        </p:spPr>
        <p:txBody>
          <a:bodyPr wrap="square">
            <a:spAutoFit/>
          </a:bodyPr>
          <a:lstStyle/>
          <a:p>
            <a:pPr algn="just">
              <a:lnSpc>
                <a:spcPct val="150000"/>
              </a:lnSpc>
            </a:pPr>
            <a:r>
              <a:rPr lang="it-IT" sz="1600" dirty="0">
                <a:solidFill>
                  <a:srgbClr val="002060"/>
                </a:solidFill>
                <a:ea typeface="Times New Roman" panose="02020603050405020304" pitchFamily="18" charset="0"/>
              </a:rPr>
              <a:t>Positivi, e quindi in controtendenza, i dati sugli investimenti 2020 (+8,1% sul fatturato 2020, +8,9% rispetto agli investimenti 2019), nonostante la crisi sanitaria, che confermano la volontà di reagire da parte delle nostre aziende romagnole, investendo prevalentemente non solo in ICT, ma anche in formazione, R&amp;D, linee di produzione e tutela ambientale.</a:t>
            </a:r>
          </a:p>
          <a:p>
            <a:pPr algn="just">
              <a:lnSpc>
                <a:spcPct val="150000"/>
              </a:lnSpc>
            </a:pPr>
            <a:r>
              <a:rPr kumimoji="0" lang="it-IT" sz="1600" b="0"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mn-cs"/>
              </a:rPr>
              <a:t>Tale sensibilità è confermata anche dal focus sulla sostenibilità ambientale e sull’impatto sociale. Il 52,6% conferma di aver effettuato investimenti in sostenibilità nel triennio 2018-2020. Il 34,6% di </a:t>
            </a:r>
            <a:r>
              <a:rPr lang="it-IT" sz="1600" dirty="0">
                <a:solidFill>
                  <a:srgbClr val="002060"/>
                </a:solidFill>
                <a:latin typeface="Calibri" panose="020F0502020204030204"/>
                <a:ea typeface="Times New Roman" panose="02020603050405020304" pitchFamily="18" charset="0"/>
              </a:rPr>
              <a:t>questi </a:t>
            </a:r>
            <a:r>
              <a:rPr kumimoji="0" lang="it-IT" sz="1600" b="0"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mn-cs"/>
              </a:rPr>
              <a:t>lo ha fatto non per </a:t>
            </a:r>
            <a:r>
              <a:rPr lang="it-IT" sz="1600" dirty="0">
                <a:solidFill>
                  <a:srgbClr val="002060"/>
                </a:solidFill>
                <a:latin typeface="Calibri" panose="020F0502020204030204"/>
                <a:ea typeface="Times New Roman" panose="02020603050405020304" pitchFamily="18" charset="0"/>
              </a:rPr>
              <a:t>adeguarsi a una normativa, ma </a:t>
            </a:r>
            <a:r>
              <a:rPr kumimoji="0" lang="it-IT" sz="1600" b="0"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mn-cs"/>
              </a:rPr>
              <a:t>per intraprendere volontariamente una politica di sviluppo sostenibile. </a:t>
            </a:r>
            <a:r>
              <a:rPr lang="it-IT" sz="1600" dirty="0">
                <a:solidFill>
                  <a:srgbClr val="002060"/>
                </a:solidFill>
                <a:effectLst/>
                <a:latin typeface="+mn-lt"/>
                <a:ea typeface="Times New Roman" panose="02020603050405020304" pitchFamily="18" charset="0"/>
              </a:rPr>
              <a:t>Dal punto di vista dell’impatto sociale le aziende puntano su welfare aziendale, flessibilità oraria per i dipendenti e promuovono l’occupazione nel territorio. </a:t>
            </a:r>
            <a:r>
              <a:rPr lang="it-IT" sz="1600" dirty="0">
                <a:solidFill>
                  <a:srgbClr val="002060"/>
                </a:solidFill>
                <a:ea typeface="Times New Roman" panose="02020603050405020304" pitchFamily="18" charset="0"/>
              </a:rPr>
              <a:t>Gli stimoli prevalenti di questi investimenti sono la mission aziendale e il miglioramento reputazionale nei confronti di clienti e fornitori. </a:t>
            </a:r>
            <a:r>
              <a:rPr lang="it-IT" sz="1600" dirty="0">
                <a:solidFill>
                  <a:srgbClr val="002060"/>
                </a:solidFill>
                <a:effectLst/>
                <a:latin typeface="+mn-lt"/>
                <a:ea typeface="Times New Roman" panose="02020603050405020304" pitchFamily="18" charset="0"/>
              </a:rPr>
              <a:t>Per la maggioranza delle imprese (62,4%) gli investimenti in sostenibilità e impatto sociale anche nel 2021 rimarranno invariati, e quindi non saranno influenzati dagli effetti economici della crisi sanitaria. </a:t>
            </a:r>
          </a:p>
          <a:p>
            <a:pPr algn="just">
              <a:lnSpc>
                <a:spcPct val="150000"/>
              </a:lnSpc>
            </a:pPr>
            <a:endParaRPr lang="it-IT" sz="1600" dirty="0">
              <a:solidFill>
                <a:srgbClr val="002060"/>
              </a:solidFill>
              <a:ea typeface="Times New Roman" panose="02020603050405020304" pitchFamily="18" charset="0"/>
            </a:endParaRPr>
          </a:p>
        </p:txBody>
      </p:sp>
      <p:pic>
        <p:nvPicPr>
          <p:cNvPr id="10" name="Immagine 9">
            <a:extLst>
              <a:ext uri="{FF2B5EF4-FFF2-40B4-BE49-F238E27FC236}">
                <a16:creationId xmlns:a16="http://schemas.microsoft.com/office/drawing/2014/main" id="{73FF4FBC-4530-46EF-8D94-FA8C90A5A458}"/>
              </a:ext>
            </a:extLst>
          </p:cNvPr>
          <p:cNvPicPr>
            <a:picLocks noChangeAspect="1"/>
          </p:cNvPicPr>
          <p:nvPr/>
        </p:nvPicPr>
        <p:blipFill>
          <a:blip r:embed="rId3"/>
          <a:stretch>
            <a:fillRect/>
          </a:stretch>
        </p:blipFill>
        <p:spPr>
          <a:xfrm>
            <a:off x="10762535" y="365125"/>
            <a:ext cx="1048603" cy="542591"/>
          </a:xfrm>
          <a:prstGeom prst="rect">
            <a:avLst/>
          </a:prstGeom>
        </p:spPr>
      </p:pic>
      <p:sp>
        <p:nvSpPr>
          <p:cNvPr id="3" name="Segnaposto numero diapositiva 2">
            <a:extLst>
              <a:ext uri="{FF2B5EF4-FFF2-40B4-BE49-F238E27FC236}">
                <a16:creationId xmlns:a16="http://schemas.microsoft.com/office/drawing/2014/main" id="{025C3F3E-21DF-4726-97AE-647079E398D9}"/>
              </a:ext>
            </a:extLst>
          </p:cNvPr>
          <p:cNvSpPr>
            <a:spLocks noGrp="1"/>
          </p:cNvSpPr>
          <p:nvPr>
            <p:ph type="sldNum" sz="quarter" idx="12"/>
          </p:nvPr>
        </p:nvSpPr>
        <p:spPr/>
        <p:txBody>
          <a:bodyPr/>
          <a:lstStyle/>
          <a:p>
            <a:fld id="{72CD1BDA-6E50-49BC-9255-A565DB338A2C}" type="slidenum">
              <a:rPr lang="it-IT" smtClean="0"/>
              <a:t>7</a:t>
            </a:fld>
            <a:endParaRPr lang="it-IT" dirty="0"/>
          </a:p>
        </p:txBody>
      </p:sp>
    </p:spTree>
    <p:extLst>
      <p:ext uri="{BB962C8B-B14F-4D97-AF65-F5344CB8AC3E}">
        <p14:creationId xmlns:p14="http://schemas.microsoft.com/office/powerpoint/2010/main" val="3776334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F7B3771-1D99-4AB7-85AB-D3352F1F61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2508" y="5844216"/>
            <a:ext cx="1359295" cy="709632"/>
          </a:xfrm>
          <a:prstGeom prst="rect">
            <a:avLst/>
          </a:prstGeom>
        </p:spPr>
      </p:pic>
      <p:sp>
        <p:nvSpPr>
          <p:cNvPr id="2" name="Titolo 1">
            <a:extLst>
              <a:ext uri="{FF2B5EF4-FFF2-40B4-BE49-F238E27FC236}">
                <a16:creationId xmlns:a16="http://schemas.microsoft.com/office/drawing/2014/main" id="{91434F60-107A-40BD-85FF-A2D1CD5D45BE}"/>
              </a:ext>
            </a:extLst>
          </p:cNvPr>
          <p:cNvSpPr>
            <a:spLocks noGrp="1"/>
          </p:cNvSpPr>
          <p:nvPr>
            <p:ph type="title"/>
          </p:nvPr>
        </p:nvSpPr>
        <p:spPr>
          <a:xfrm>
            <a:off x="777240" y="-180948"/>
            <a:ext cx="10515600" cy="1325563"/>
          </a:xfrm>
        </p:spPr>
        <p:txBody>
          <a:bodyPr>
            <a:normAutofit/>
          </a:bodyPr>
          <a:lstStyle/>
          <a:p>
            <a:pPr lvl="7" algn="ctr"/>
            <a:r>
              <a:rPr lang="it-IT" sz="2400" b="1" dirty="0">
                <a:solidFill>
                  <a:srgbClr val="002060"/>
                </a:solidFill>
                <a:latin typeface="+mj-lt"/>
                <a:cs typeface="Arial" panose="020B0604020202020204" pitchFamily="34" charset="0"/>
              </a:rPr>
              <a:t>Andamenti congiunturali</a:t>
            </a:r>
          </a:p>
        </p:txBody>
      </p:sp>
      <p:pic>
        <p:nvPicPr>
          <p:cNvPr id="10" name="Immagine 9">
            <a:extLst>
              <a:ext uri="{FF2B5EF4-FFF2-40B4-BE49-F238E27FC236}">
                <a16:creationId xmlns:a16="http://schemas.microsoft.com/office/drawing/2014/main" id="{229EDBDD-CE0B-4CA1-A0E2-C728813ABBDC}"/>
              </a:ext>
            </a:extLst>
          </p:cNvPr>
          <p:cNvPicPr>
            <a:picLocks noChangeAspect="1"/>
          </p:cNvPicPr>
          <p:nvPr/>
        </p:nvPicPr>
        <p:blipFill>
          <a:blip r:embed="rId3"/>
          <a:stretch>
            <a:fillRect/>
          </a:stretch>
        </p:blipFill>
        <p:spPr>
          <a:xfrm>
            <a:off x="10492508" y="255380"/>
            <a:ext cx="1049665" cy="542224"/>
          </a:xfrm>
          <a:prstGeom prst="rect">
            <a:avLst/>
          </a:prstGeom>
        </p:spPr>
      </p:pic>
      <p:sp>
        <p:nvSpPr>
          <p:cNvPr id="3" name="Segnaposto numero diapositiva 2">
            <a:extLst>
              <a:ext uri="{FF2B5EF4-FFF2-40B4-BE49-F238E27FC236}">
                <a16:creationId xmlns:a16="http://schemas.microsoft.com/office/drawing/2014/main" id="{95D9BAD3-AC27-44CF-9BCE-6B37679F18E3}"/>
              </a:ext>
            </a:extLst>
          </p:cNvPr>
          <p:cNvSpPr>
            <a:spLocks noGrp="1"/>
          </p:cNvSpPr>
          <p:nvPr>
            <p:ph type="sldNum" sz="quarter" idx="12"/>
          </p:nvPr>
        </p:nvSpPr>
        <p:spPr/>
        <p:txBody>
          <a:bodyPr/>
          <a:lstStyle/>
          <a:p>
            <a:fld id="{72CD1BDA-6E50-49BC-9255-A565DB338A2C}" type="slidenum">
              <a:rPr lang="it-IT" smtClean="0"/>
              <a:t>8</a:t>
            </a:fld>
            <a:endParaRPr lang="it-IT"/>
          </a:p>
        </p:txBody>
      </p:sp>
      <p:graphicFrame>
        <p:nvGraphicFramePr>
          <p:cNvPr id="9" name="Segnaposto contenuto 8">
            <a:extLst>
              <a:ext uri="{FF2B5EF4-FFF2-40B4-BE49-F238E27FC236}">
                <a16:creationId xmlns:a16="http://schemas.microsoft.com/office/drawing/2014/main" id="{569AB943-1CAB-4733-8DB0-D7F25BE88350}"/>
              </a:ext>
            </a:extLst>
          </p:cNvPr>
          <p:cNvGraphicFramePr>
            <a:graphicFrameLocks noGrp="1"/>
          </p:cNvGraphicFramePr>
          <p:nvPr>
            <p:ph idx="1"/>
            <p:extLst>
              <p:ext uri="{D42A27DB-BD31-4B8C-83A1-F6EECF244321}">
                <p14:modId xmlns:p14="http://schemas.microsoft.com/office/powerpoint/2010/main" val="593454812"/>
              </p:ext>
            </p:extLst>
          </p:nvPr>
        </p:nvGraphicFramePr>
        <p:xfrm>
          <a:off x="649827" y="797603"/>
          <a:ext cx="3025190" cy="2755493"/>
        </p:xfrm>
        <a:graphic>
          <a:graphicData uri="http://schemas.openxmlformats.org/drawingml/2006/table">
            <a:tbl>
              <a:tblPr/>
              <a:tblGrid>
                <a:gridCol w="1825326">
                  <a:extLst>
                    <a:ext uri="{9D8B030D-6E8A-4147-A177-3AD203B41FA5}">
                      <a16:colId xmlns:a16="http://schemas.microsoft.com/office/drawing/2014/main" val="4096552728"/>
                    </a:ext>
                  </a:extLst>
                </a:gridCol>
                <a:gridCol w="1199864">
                  <a:extLst>
                    <a:ext uri="{9D8B030D-6E8A-4147-A177-3AD203B41FA5}">
                      <a16:colId xmlns:a16="http://schemas.microsoft.com/office/drawing/2014/main" val="3850779822"/>
                    </a:ext>
                  </a:extLst>
                </a:gridCol>
              </a:tblGrid>
              <a:tr h="1228042">
                <a:tc>
                  <a:txBody>
                    <a:bodyPr/>
                    <a:lstStyle/>
                    <a:p>
                      <a:pPr algn="ctr" fontAlgn="ctr"/>
                      <a:r>
                        <a:rPr lang="it-IT" sz="1200" b="1" i="0" u="none" strike="noStrike" dirty="0">
                          <a:solidFill>
                            <a:srgbClr val="1F497D"/>
                          </a:solidFill>
                          <a:effectLst/>
                          <a:latin typeface="Arial" panose="020B0604020202020204" pitchFamily="34" charset="0"/>
                        </a:rPr>
                        <a:t>INDICATORE</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dirty="0">
                          <a:solidFill>
                            <a:srgbClr val="1F497D"/>
                          </a:solidFill>
                          <a:effectLst/>
                          <a:latin typeface="Arial" panose="020B0604020202020204" pitchFamily="34" charset="0"/>
                        </a:rPr>
                        <a:t>% VARIAZIONE 2° SEM. 2020 </a:t>
                      </a:r>
                    </a:p>
                    <a:p>
                      <a:pPr algn="ctr" fontAlgn="ctr"/>
                      <a:r>
                        <a:rPr lang="it-IT" sz="1200" b="1" i="0" u="none" strike="noStrike" dirty="0">
                          <a:solidFill>
                            <a:srgbClr val="1F497D"/>
                          </a:solidFill>
                          <a:effectLst/>
                          <a:latin typeface="Arial" panose="020B0604020202020204" pitchFamily="34" charset="0"/>
                        </a:rPr>
                        <a:t>SU 2° SEM 2019</a:t>
                      </a:r>
                    </a:p>
                  </a:txBody>
                  <a:tcPr marL="0" marR="0" marT="0"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3406438652"/>
                  </a:ext>
                </a:extLst>
              </a:tr>
              <a:tr h="313443">
                <a:tc>
                  <a:txBody>
                    <a:bodyPr/>
                    <a:lstStyle/>
                    <a:p>
                      <a:pPr algn="ctr" fontAlgn="ctr"/>
                      <a:r>
                        <a:rPr lang="it-IT" sz="1200" b="1" i="0" u="none" strike="noStrike">
                          <a:solidFill>
                            <a:srgbClr val="1F497D"/>
                          </a:solidFill>
                          <a:effectLst/>
                          <a:latin typeface="Arial" panose="020B0604020202020204" pitchFamily="34" charset="0"/>
                        </a:rPr>
                        <a:t>PRODUZIONE</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0,2</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2830939192"/>
                  </a:ext>
                </a:extLst>
              </a:tr>
              <a:tr h="313443">
                <a:tc>
                  <a:txBody>
                    <a:bodyPr/>
                    <a:lstStyle/>
                    <a:p>
                      <a:pPr algn="ctr" fontAlgn="ctr"/>
                      <a:r>
                        <a:rPr lang="it-IT" sz="1200" b="1" i="0" u="none" strike="noStrike">
                          <a:solidFill>
                            <a:srgbClr val="1F497D"/>
                          </a:solidFill>
                          <a:effectLst/>
                          <a:latin typeface="Arial" panose="020B0604020202020204" pitchFamily="34" charset="0"/>
                        </a:rPr>
                        <a:t>FATTURATO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-0,1</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2253318128"/>
                  </a:ext>
                </a:extLst>
              </a:tr>
              <a:tr h="304087">
                <a:tc>
                  <a:txBody>
                    <a:bodyPr/>
                    <a:lstStyle/>
                    <a:p>
                      <a:pPr algn="ctr" fontAlgn="ctr"/>
                      <a:r>
                        <a:rPr lang="it-IT" sz="1200" b="1" i="0" u="none" strike="noStrike">
                          <a:solidFill>
                            <a:srgbClr val="1F497D"/>
                          </a:solidFill>
                          <a:effectLst/>
                          <a:latin typeface="Arial" panose="020B0604020202020204" pitchFamily="34" charset="0"/>
                        </a:rPr>
                        <a:t>FATTURATO INTERNO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-0,5</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279130831"/>
                  </a:ext>
                </a:extLst>
              </a:tr>
              <a:tr h="292391">
                <a:tc>
                  <a:txBody>
                    <a:bodyPr/>
                    <a:lstStyle/>
                    <a:p>
                      <a:pPr algn="ctr" fontAlgn="ctr"/>
                      <a:r>
                        <a:rPr lang="it-IT" sz="1200" b="1" i="0" u="none" strike="noStrike">
                          <a:solidFill>
                            <a:srgbClr val="1F497D"/>
                          </a:solidFill>
                          <a:effectLst/>
                          <a:latin typeface="Arial" panose="020B0604020202020204" pitchFamily="34" charset="0"/>
                        </a:rPr>
                        <a:t>FATTURATO ESTERO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0,4</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617592698"/>
                  </a:ext>
                </a:extLst>
              </a:tr>
              <a:tr h="304087">
                <a:tc>
                  <a:txBody>
                    <a:bodyPr/>
                    <a:lstStyle/>
                    <a:p>
                      <a:pPr algn="ctr" fontAlgn="ctr"/>
                      <a:r>
                        <a:rPr lang="it-IT" sz="1200" b="1" i="0" u="none" strike="noStrike">
                          <a:solidFill>
                            <a:srgbClr val="1F497D"/>
                          </a:solidFill>
                          <a:effectLst/>
                          <a:latin typeface="Arial" panose="020B0604020202020204" pitchFamily="34" charset="0"/>
                        </a:rPr>
                        <a:t>OCCUPAZIONE</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dirty="0">
                          <a:solidFill>
                            <a:srgbClr val="1F497D"/>
                          </a:solidFill>
                          <a:effectLst/>
                          <a:latin typeface="Arial" panose="020B0604020202020204" pitchFamily="34" charset="0"/>
                        </a:rPr>
                        <a:t>0,1</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3773146107"/>
                  </a:ext>
                </a:extLst>
              </a:tr>
            </a:tbl>
          </a:graphicData>
        </a:graphic>
      </p:graphicFrame>
      <p:graphicFrame>
        <p:nvGraphicFramePr>
          <p:cNvPr id="12" name="Grafico 11">
            <a:extLst>
              <a:ext uri="{FF2B5EF4-FFF2-40B4-BE49-F238E27FC236}">
                <a16:creationId xmlns:a16="http://schemas.microsoft.com/office/drawing/2014/main" id="{374FAE03-858E-4A03-93F9-0ECD00A6AD79}"/>
              </a:ext>
            </a:extLst>
          </p:cNvPr>
          <p:cNvGraphicFramePr>
            <a:graphicFrameLocks/>
          </p:cNvGraphicFramePr>
          <p:nvPr>
            <p:extLst>
              <p:ext uri="{D42A27DB-BD31-4B8C-83A1-F6EECF244321}">
                <p14:modId xmlns:p14="http://schemas.microsoft.com/office/powerpoint/2010/main" val="2875602799"/>
              </p:ext>
            </p:extLst>
          </p:nvPr>
        </p:nvGraphicFramePr>
        <p:xfrm>
          <a:off x="168099" y="3871452"/>
          <a:ext cx="5135421" cy="285002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Grafico 12">
            <a:extLst>
              <a:ext uri="{FF2B5EF4-FFF2-40B4-BE49-F238E27FC236}">
                <a16:creationId xmlns:a16="http://schemas.microsoft.com/office/drawing/2014/main" id="{30858054-B688-4826-AF44-D7C1C6DD3134}"/>
              </a:ext>
            </a:extLst>
          </p:cNvPr>
          <p:cNvGraphicFramePr>
            <a:graphicFrameLocks/>
          </p:cNvGraphicFramePr>
          <p:nvPr>
            <p:extLst>
              <p:ext uri="{D42A27DB-BD31-4B8C-83A1-F6EECF244321}">
                <p14:modId xmlns:p14="http://schemas.microsoft.com/office/powerpoint/2010/main" val="1768103373"/>
              </p:ext>
            </p:extLst>
          </p:nvPr>
        </p:nvGraphicFramePr>
        <p:xfrm>
          <a:off x="3787140" y="797604"/>
          <a:ext cx="6853805" cy="30032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Grafico 13">
            <a:extLst>
              <a:ext uri="{FF2B5EF4-FFF2-40B4-BE49-F238E27FC236}">
                <a16:creationId xmlns:a16="http://schemas.microsoft.com/office/drawing/2014/main" id="{D76DA781-A92B-45FA-9010-31320693CD30}"/>
              </a:ext>
            </a:extLst>
          </p:cNvPr>
          <p:cNvGraphicFramePr>
            <a:graphicFrameLocks/>
          </p:cNvGraphicFramePr>
          <p:nvPr>
            <p:extLst>
              <p:ext uri="{D42A27DB-BD31-4B8C-83A1-F6EECF244321}">
                <p14:modId xmlns:p14="http://schemas.microsoft.com/office/powerpoint/2010/main" val="873839840"/>
              </p:ext>
            </p:extLst>
          </p:nvPr>
        </p:nvGraphicFramePr>
        <p:xfrm>
          <a:off x="5039886" y="4095979"/>
          <a:ext cx="5315661" cy="269516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930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E45CAF-1563-47CB-90C7-C3A8786838FC}"/>
              </a:ext>
            </a:extLst>
          </p:cNvPr>
          <p:cNvSpPr>
            <a:spLocks noGrp="1"/>
          </p:cNvSpPr>
          <p:nvPr>
            <p:ph type="title"/>
          </p:nvPr>
        </p:nvSpPr>
        <p:spPr>
          <a:xfrm>
            <a:off x="838200" y="365125"/>
            <a:ext cx="10515600" cy="251475"/>
          </a:xfrm>
        </p:spPr>
        <p:txBody>
          <a:bodyPr>
            <a:noAutofit/>
          </a:bodyPr>
          <a:lstStyle/>
          <a:p>
            <a:pPr algn="ctr"/>
            <a:r>
              <a:rPr lang="it-IT" sz="2400" b="1" dirty="0">
                <a:solidFill>
                  <a:schemeClr val="accent1">
                    <a:lumMod val="50000"/>
                  </a:schemeClr>
                </a:solidFill>
              </a:rPr>
              <a:t>Ordini - giacenze - materie prime   </a:t>
            </a:r>
          </a:p>
        </p:txBody>
      </p:sp>
      <p:sp>
        <p:nvSpPr>
          <p:cNvPr id="3" name="Segnaposto contenuto 2">
            <a:extLst>
              <a:ext uri="{FF2B5EF4-FFF2-40B4-BE49-F238E27FC236}">
                <a16:creationId xmlns:a16="http://schemas.microsoft.com/office/drawing/2014/main" id="{6E385E2F-A47D-4171-B9F7-A7416E68E8DA}"/>
              </a:ext>
            </a:extLst>
          </p:cNvPr>
          <p:cNvSpPr>
            <a:spLocks noGrp="1"/>
          </p:cNvSpPr>
          <p:nvPr>
            <p:ph idx="1"/>
          </p:nvPr>
        </p:nvSpPr>
        <p:spPr>
          <a:xfrm>
            <a:off x="838200" y="683581"/>
            <a:ext cx="10515600" cy="5493382"/>
          </a:xfrm>
        </p:spPr>
        <p:txBody>
          <a:bodyPr>
            <a:normAutofit/>
          </a:bodyPr>
          <a:lstStyle/>
          <a:p>
            <a:pPr marL="0" indent="0" algn="just">
              <a:buNone/>
            </a:pPr>
            <a:r>
              <a:rPr lang="it-IT" sz="1600" dirty="0">
                <a:solidFill>
                  <a:schemeClr val="accent1">
                    <a:lumMod val="50000"/>
                  </a:schemeClr>
                </a:solidFill>
              </a:rPr>
              <a:t>Il 31,6% delle imprese ha segnalato una diminuzione degli ordini totali, mentre il 33,8% una stazionarietà, il 34,6% un aumento. Per quanto riguarda gli ordini esteri, il 49,2% delle imprese li ha avuti stazionari, il 27,8% li ha visti diminuire e  il 23% in aumento.</a:t>
            </a:r>
          </a:p>
          <a:p>
            <a:pPr algn="just"/>
            <a:endParaRPr lang="it-IT" sz="1600" dirty="0">
              <a:solidFill>
                <a:schemeClr val="accent1">
                  <a:lumMod val="50000"/>
                </a:schemeClr>
              </a:solidFill>
            </a:endParaRPr>
          </a:p>
          <a:p>
            <a:endParaRPr lang="it-IT" sz="1600" dirty="0"/>
          </a:p>
          <a:p>
            <a:endParaRPr lang="it-IT" sz="1600" dirty="0"/>
          </a:p>
          <a:p>
            <a:endParaRPr lang="it-IT" sz="1600" dirty="0"/>
          </a:p>
          <a:p>
            <a:endParaRPr lang="it-IT" sz="1600" dirty="0"/>
          </a:p>
          <a:p>
            <a:pPr marL="0" indent="0">
              <a:buNone/>
            </a:pPr>
            <a:endParaRPr lang="it-IT" sz="1600" dirty="0"/>
          </a:p>
          <a:p>
            <a:pPr marL="0" indent="0" algn="just">
              <a:buNone/>
            </a:pPr>
            <a:endParaRPr lang="it-IT" sz="1600" dirty="0">
              <a:solidFill>
                <a:schemeClr val="accent1">
                  <a:lumMod val="50000"/>
                </a:schemeClr>
              </a:solidFill>
            </a:endParaRPr>
          </a:p>
          <a:p>
            <a:pPr marL="0" indent="0" algn="just">
              <a:buNone/>
            </a:pPr>
            <a:r>
              <a:rPr lang="it-IT" sz="1600" dirty="0">
                <a:solidFill>
                  <a:schemeClr val="accent1">
                    <a:lumMod val="50000"/>
                  </a:schemeClr>
                </a:solidFill>
              </a:rPr>
              <a:t>Il dato relativo alle giacenze mostra una stazionarietà per il 64,1% del campione, un aumento per il 17,1% e una diminuzione per il 18,8%. Il costo delle materie prime ha visto il dato stazionario per il 75,4%, un aumento per 13,6% e una diminuzione per l’ 11%.</a:t>
            </a:r>
          </a:p>
        </p:txBody>
      </p:sp>
      <p:graphicFrame>
        <p:nvGraphicFramePr>
          <p:cNvPr id="8" name="Grafico 7">
            <a:extLst>
              <a:ext uri="{FF2B5EF4-FFF2-40B4-BE49-F238E27FC236}">
                <a16:creationId xmlns:a16="http://schemas.microsoft.com/office/drawing/2014/main" id="{2705C589-F335-4B92-86D3-86272EEF0390}"/>
              </a:ext>
            </a:extLst>
          </p:cNvPr>
          <p:cNvGraphicFramePr>
            <a:graphicFrameLocks/>
          </p:cNvGraphicFramePr>
          <p:nvPr>
            <p:extLst>
              <p:ext uri="{D42A27DB-BD31-4B8C-83A1-F6EECF244321}">
                <p14:modId xmlns:p14="http://schemas.microsoft.com/office/powerpoint/2010/main" val="3028306951"/>
              </p:ext>
            </p:extLst>
          </p:nvPr>
        </p:nvGraphicFramePr>
        <p:xfrm>
          <a:off x="1358282" y="1269507"/>
          <a:ext cx="3488925" cy="18641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co 8">
            <a:extLst>
              <a:ext uri="{FF2B5EF4-FFF2-40B4-BE49-F238E27FC236}">
                <a16:creationId xmlns:a16="http://schemas.microsoft.com/office/drawing/2014/main" id="{D614B41C-B267-4DF5-AC11-0DD2F5BD0D57}"/>
              </a:ext>
            </a:extLst>
          </p:cNvPr>
          <p:cNvGraphicFramePr>
            <a:graphicFrameLocks/>
          </p:cNvGraphicFramePr>
          <p:nvPr/>
        </p:nvGraphicFramePr>
        <p:xfrm>
          <a:off x="6715124" y="1269507"/>
          <a:ext cx="3848101" cy="18641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fico 9">
            <a:extLst>
              <a:ext uri="{FF2B5EF4-FFF2-40B4-BE49-F238E27FC236}">
                <a16:creationId xmlns:a16="http://schemas.microsoft.com/office/drawing/2014/main" id="{24750D49-B578-436F-9BD8-8BD6F3A93EB2}"/>
              </a:ext>
            </a:extLst>
          </p:cNvPr>
          <p:cNvGraphicFramePr>
            <a:graphicFrameLocks/>
          </p:cNvGraphicFramePr>
          <p:nvPr/>
        </p:nvGraphicFramePr>
        <p:xfrm>
          <a:off x="1358282" y="4168778"/>
          <a:ext cx="3204193" cy="20056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afico 10">
            <a:extLst>
              <a:ext uri="{FF2B5EF4-FFF2-40B4-BE49-F238E27FC236}">
                <a16:creationId xmlns:a16="http://schemas.microsoft.com/office/drawing/2014/main" id="{C22D9DBD-C243-4F3C-AE26-8DDA03516DA0}"/>
              </a:ext>
            </a:extLst>
          </p:cNvPr>
          <p:cNvGraphicFramePr>
            <a:graphicFrameLocks/>
          </p:cNvGraphicFramePr>
          <p:nvPr/>
        </p:nvGraphicFramePr>
        <p:xfrm>
          <a:off x="6886576" y="4048126"/>
          <a:ext cx="4019549" cy="2126294"/>
        </p:xfrm>
        <a:graphic>
          <a:graphicData uri="http://schemas.openxmlformats.org/drawingml/2006/chart">
            <c:chart xmlns:c="http://schemas.openxmlformats.org/drawingml/2006/chart" xmlns:r="http://schemas.openxmlformats.org/officeDocument/2006/relationships" r:id="rId5"/>
          </a:graphicData>
        </a:graphic>
      </p:graphicFrame>
      <p:pic>
        <p:nvPicPr>
          <p:cNvPr id="4" name="Immagine 3">
            <a:extLst>
              <a:ext uri="{FF2B5EF4-FFF2-40B4-BE49-F238E27FC236}">
                <a16:creationId xmlns:a16="http://schemas.microsoft.com/office/drawing/2014/main" id="{9E61EF0C-A59A-4B02-B69F-2FEF712C62E1}"/>
              </a:ext>
            </a:extLst>
          </p:cNvPr>
          <p:cNvPicPr>
            <a:picLocks noChangeAspect="1"/>
          </p:cNvPicPr>
          <p:nvPr/>
        </p:nvPicPr>
        <p:blipFill>
          <a:blip r:embed="rId6"/>
          <a:stretch>
            <a:fillRect/>
          </a:stretch>
        </p:blipFill>
        <p:spPr>
          <a:xfrm>
            <a:off x="10725589" y="186937"/>
            <a:ext cx="1048603" cy="542591"/>
          </a:xfrm>
          <a:prstGeom prst="rect">
            <a:avLst/>
          </a:prstGeom>
        </p:spPr>
      </p:pic>
      <p:pic>
        <p:nvPicPr>
          <p:cNvPr id="5" name="Immagine 4">
            <a:extLst>
              <a:ext uri="{FF2B5EF4-FFF2-40B4-BE49-F238E27FC236}">
                <a16:creationId xmlns:a16="http://schemas.microsoft.com/office/drawing/2014/main" id="{435FE3A7-CE3F-4AEA-8F72-ADEAEA627CB3}"/>
              </a:ext>
            </a:extLst>
          </p:cNvPr>
          <p:cNvPicPr>
            <a:picLocks noChangeAspect="1"/>
          </p:cNvPicPr>
          <p:nvPr/>
        </p:nvPicPr>
        <p:blipFill>
          <a:blip r:embed="rId7"/>
          <a:stretch>
            <a:fillRect/>
          </a:stretch>
        </p:blipFill>
        <p:spPr>
          <a:xfrm>
            <a:off x="10482984" y="5926993"/>
            <a:ext cx="1359526" cy="707197"/>
          </a:xfrm>
          <a:prstGeom prst="rect">
            <a:avLst/>
          </a:prstGeom>
        </p:spPr>
      </p:pic>
      <p:sp>
        <p:nvSpPr>
          <p:cNvPr id="6" name="Segnaposto numero diapositiva 5">
            <a:extLst>
              <a:ext uri="{FF2B5EF4-FFF2-40B4-BE49-F238E27FC236}">
                <a16:creationId xmlns:a16="http://schemas.microsoft.com/office/drawing/2014/main" id="{7812B95F-BA59-4713-A2CC-ADDA3C001439}"/>
              </a:ext>
            </a:extLst>
          </p:cNvPr>
          <p:cNvSpPr>
            <a:spLocks noGrp="1"/>
          </p:cNvSpPr>
          <p:nvPr>
            <p:ph type="sldNum" sz="quarter" idx="12"/>
          </p:nvPr>
        </p:nvSpPr>
        <p:spPr/>
        <p:txBody>
          <a:bodyPr/>
          <a:lstStyle/>
          <a:p>
            <a:fld id="{72CD1BDA-6E50-49BC-9255-A565DB338A2C}" type="slidenum">
              <a:rPr lang="it-IT" smtClean="0"/>
              <a:t>9</a:t>
            </a:fld>
            <a:endParaRPr lang="it-IT"/>
          </a:p>
        </p:txBody>
      </p:sp>
      <p:graphicFrame>
        <p:nvGraphicFramePr>
          <p:cNvPr id="15" name="Grafico 14">
            <a:extLst>
              <a:ext uri="{FF2B5EF4-FFF2-40B4-BE49-F238E27FC236}">
                <a16:creationId xmlns:a16="http://schemas.microsoft.com/office/drawing/2014/main" id="{C51978A5-D57B-4996-9A55-06FD40866453}"/>
              </a:ext>
            </a:extLst>
          </p:cNvPr>
          <p:cNvGraphicFramePr>
            <a:graphicFrameLocks/>
          </p:cNvGraphicFramePr>
          <p:nvPr>
            <p:extLst>
              <p:ext uri="{D42A27DB-BD31-4B8C-83A1-F6EECF244321}">
                <p14:modId xmlns:p14="http://schemas.microsoft.com/office/powerpoint/2010/main" val="3944206090"/>
              </p:ext>
            </p:extLst>
          </p:nvPr>
        </p:nvGraphicFramePr>
        <p:xfrm>
          <a:off x="1165687" y="1555955"/>
          <a:ext cx="3751079" cy="2068311"/>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7" name="Grafico 16">
            <a:extLst>
              <a:ext uri="{FF2B5EF4-FFF2-40B4-BE49-F238E27FC236}">
                <a16:creationId xmlns:a16="http://schemas.microsoft.com/office/drawing/2014/main" id="{6D61204A-AFE3-437D-834B-98735CCF5F09}"/>
              </a:ext>
            </a:extLst>
          </p:cNvPr>
          <p:cNvGraphicFramePr>
            <a:graphicFrameLocks/>
          </p:cNvGraphicFramePr>
          <p:nvPr>
            <p:extLst>
              <p:ext uri="{D42A27DB-BD31-4B8C-83A1-F6EECF244321}">
                <p14:modId xmlns:p14="http://schemas.microsoft.com/office/powerpoint/2010/main" val="3912834907"/>
              </p:ext>
            </p:extLst>
          </p:nvPr>
        </p:nvGraphicFramePr>
        <p:xfrm>
          <a:off x="5664939" y="1555954"/>
          <a:ext cx="3751079" cy="206831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8" name="Grafico 17">
            <a:extLst>
              <a:ext uri="{FF2B5EF4-FFF2-40B4-BE49-F238E27FC236}">
                <a16:creationId xmlns:a16="http://schemas.microsoft.com/office/drawing/2014/main" id="{5189490E-9E85-4B32-B049-1A534E03BA1B}"/>
              </a:ext>
            </a:extLst>
          </p:cNvPr>
          <p:cNvGraphicFramePr>
            <a:graphicFrameLocks/>
          </p:cNvGraphicFramePr>
          <p:nvPr>
            <p:extLst>
              <p:ext uri="{D42A27DB-BD31-4B8C-83A1-F6EECF244321}">
                <p14:modId xmlns:p14="http://schemas.microsoft.com/office/powerpoint/2010/main" val="3993538792"/>
              </p:ext>
            </p:extLst>
          </p:nvPr>
        </p:nvGraphicFramePr>
        <p:xfrm>
          <a:off x="1165687" y="4652737"/>
          <a:ext cx="3751079" cy="206873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9" name="Grafico 18">
            <a:extLst>
              <a:ext uri="{FF2B5EF4-FFF2-40B4-BE49-F238E27FC236}">
                <a16:creationId xmlns:a16="http://schemas.microsoft.com/office/drawing/2014/main" id="{1482C13F-E09B-4472-AA0E-5EE3D15E117F}"/>
              </a:ext>
            </a:extLst>
          </p:cNvPr>
          <p:cNvGraphicFramePr>
            <a:graphicFrameLocks/>
          </p:cNvGraphicFramePr>
          <p:nvPr>
            <p:extLst>
              <p:ext uri="{D42A27DB-BD31-4B8C-83A1-F6EECF244321}">
                <p14:modId xmlns:p14="http://schemas.microsoft.com/office/powerpoint/2010/main" val="4102379082"/>
              </p:ext>
            </p:extLst>
          </p:nvPr>
        </p:nvGraphicFramePr>
        <p:xfrm>
          <a:off x="5620653" y="4652738"/>
          <a:ext cx="3751079" cy="2068311"/>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3587613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8FFE97-BE9B-42C1-BAC2-CD83043DC82B}"/>
              </a:ext>
            </a:extLst>
          </p:cNvPr>
          <p:cNvSpPr>
            <a:spLocks noGrp="1"/>
          </p:cNvSpPr>
          <p:nvPr>
            <p:ph type="title"/>
          </p:nvPr>
        </p:nvSpPr>
        <p:spPr/>
        <p:txBody>
          <a:bodyPr/>
          <a:lstStyle/>
          <a:p>
            <a:pPr algn="ctr"/>
            <a:r>
              <a:rPr lang="it-IT" sz="2400" b="1" dirty="0">
                <a:solidFill>
                  <a:srgbClr val="4472C4">
                    <a:lumMod val="50000"/>
                  </a:srgbClr>
                </a:solidFill>
              </a:rPr>
              <a:t>Occupazione e cassa integrazione</a:t>
            </a:r>
            <a:endParaRPr lang="it-IT" dirty="0"/>
          </a:p>
        </p:txBody>
      </p:sp>
      <p:sp>
        <p:nvSpPr>
          <p:cNvPr id="6" name="Rettangolo 5">
            <a:extLst>
              <a:ext uri="{FF2B5EF4-FFF2-40B4-BE49-F238E27FC236}">
                <a16:creationId xmlns:a16="http://schemas.microsoft.com/office/drawing/2014/main" id="{EE01BFEA-12C0-459E-BE24-583E2BBED303}"/>
              </a:ext>
            </a:extLst>
          </p:cNvPr>
          <p:cNvSpPr/>
          <p:nvPr/>
        </p:nvSpPr>
        <p:spPr>
          <a:xfrm>
            <a:off x="711200" y="1284817"/>
            <a:ext cx="10945091" cy="4152547"/>
          </a:xfrm>
          <a:prstGeom prst="rect">
            <a:avLst/>
          </a:prstGeom>
        </p:spPr>
        <p:txBody>
          <a:bodyPr wrap="square">
            <a:spAutoFit/>
          </a:bodyPr>
          <a:lstStyle/>
          <a:p>
            <a:pPr lvl="0">
              <a:lnSpc>
                <a:spcPct val="150000"/>
              </a:lnSpc>
              <a:spcBef>
                <a:spcPts val="1000"/>
              </a:spcBef>
            </a:pPr>
            <a:r>
              <a:rPr lang="it-IT" sz="1600" dirty="0">
                <a:solidFill>
                  <a:srgbClr val="4472C4">
                    <a:lumMod val="50000"/>
                  </a:srgbClr>
                </a:solidFill>
              </a:rPr>
              <a:t>Per quanto riguarda il ricorso alla CIG gli associati hanno indicato: da escludersi 48,2%, probabile ma limitata 20,3%, poco probabile 19,5%, probabile e consistente 12%. Le difficoltà di reperimento del personale risultano: nessuna 24,4%, bassa 21,4%, media 35,1%, elevata 15,3%, molto elevata 3,8%.</a:t>
            </a:r>
          </a:p>
          <a:p>
            <a:pPr lvl="0">
              <a:lnSpc>
                <a:spcPct val="150000"/>
              </a:lnSpc>
              <a:spcBef>
                <a:spcPts val="1000"/>
              </a:spcBef>
            </a:pPr>
            <a:endParaRPr lang="it-IT" sz="1600" dirty="0">
              <a:solidFill>
                <a:srgbClr val="4472C4">
                  <a:lumMod val="50000"/>
                </a:srgbClr>
              </a:solidFill>
            </a:endParaRPr>
          </a:p>
          <a:p>
            <a:pPr lvl="0">
              <a:lnSpc>
                <a:spcPct val="150000"/>
              </a:lnSpc>
              <a:spcBef>
                <a:spcPts val="1000"/>
              </a:spcBef>
            </a:pPr>
            <a:endParaRPr lang="it-IT" sz="1600" dirty="0">
              <a:solidFill>
                <a:srgbClr val="4472C4">
                  <a:lumMod val="50000"/>
                </a:srgbClr>
              </a:solidFill>
            </a:endParaRPr>
          </a:p>
          <a:p>
            <a:pPr lvl="0">
              <a:lnSpc>
                <a:spcPct val="150000"/>
              </a:lnSpc>
              <a:spcBef>
                <a:spcPts val="1000"/>
              </a:spcBef>
            </a:pPr>
            <a:endParaRPr lang="it-IT" sz="1600" dirty="0">
              <a:solidFill>
                <a:srgbClr val="4472C4">
                  <a:lumMod val="50000"/>
                </a:srgbClr>
              </a:solidFill>
            </a:endParaRPr>
          </a:p>
          <a:p>
            <a:pPr lvl="0" algn="just">
              <a:lnSpc>
                <a:spcPct val="150000"/>
              </a:lnSpc>
              <a:spcBef>
                <a:spcPts val="1000"/>
              </a:spcBef>
              <a:tabLst>
                <a:tab pos="3060065" algn="ctr"/>
                <a:tab pos="6120130" algn="r"/>
              </a:tabLst>
            </a:pPr>
            <a:endParaRPr lang="it-IT" b="1" dirty="0">
              <a:solidFill>
                <a:srgbClr val="1F497D"/>
              </a:solidFill>
              <a:latin typeface="Aparajita" panose="02020603050405020304" pitchFamily="18" charset="0"/>
              <a:ea typeface="Times New Roman" panose="02020603050405020304" pitchFamily="18" charset="0"/>
              <a:cs typeface="Aparajita" panose="02020603050405020304" pitchFamily="18" charset="0"/>
            </a:endParaRPr>
          </a:p>
          <a:p>
            <a:pPr lvl="0" algn="just">
              <a:lnSpc>
                <a:spcPct val="150000"/>
              </a:lnSpc>
              <a:spcBef>
                <a:spcPts val="1000"/>
              </a:spcBef>
              <a:tabLst>
                <a:tab pos="3060065" algn="ctr"/>
                <a:tab pos="6120130" algn="r"/>
              </a:tabLst>
            </a:pPr>
            <a:endParaRPr lang="it-IT" b="1" dirty="0">
              <a:solidFill>
                <a:srgbClr val="1F497D"/>
              </a:solidFill>
              <a:latin typeface="Aparajita" panose="02020603050405020304" pitchFamily="18" charset="0"/>
              <a:ea typeface="Times New Roman" panose="02020603050405020304" pitchFamily="18" charset="0"/>
              <a:cs typeface="Aparajita" panose="02020603050405020304" pitchFamily="18" charset="0"/>
            </a:endParaRPr>
          </a:p>
          <a:p>
            <a:pPr>
              <a:lnSpc>
                <a:spcPct val="150000"/>
              </a:lnSpc>
            </a:pPr>
            <a:endParaRPr lang="it-IT" sz="1200" dirty="0">
              <a:latin typeface="Times New Roman" panose="02020603050405020304" pitchFamily="18" charset="0"/>
              <a:ea typeface="Times New Roman" panose="02020603050405020304" pitchFamily="18" charset="0"/>
            </a:endParaRPr>
          </a:p>
        </p:txBody>
      </p:sp>
      <p:pic>
        <p:nvPicPr>
          <p:cNvPr id="7" name="Immagine 6">
            <a:extLst>
              <a:ext uri="{FF2B5EF4-FFF2-40B4-BE49-F238E27FC236}">
                <a16:creationId xmlns:a16="http://schemas.microsoft.com/office/drawing/2014/main" id="{AE17BA2B-285E-4B9F-BBA0-3A0F44F87224}"/>
              </a:ext>
            </a:extLst>
          </p:cNvPr>
          <p:cNvPicPr>
            <a:picLocks noChangeAspect="1"/>
          </p:cNvPicPr>
          <p:nvPr/>
        </p:nvPicPr>
        <p:blipFill>
          <a:blip r:embed="rId2"/>
          <a:stretch>
            <a:fillRect/>
          </a:stretch>
        </p:blipFill>
        <p:spPr>
          <a:xfrm>
            <a:off x="10250193" y="5674963"/>
            <a:ext cx="1560945" cy="817912"/>
          </a:xfrm>
          <a:prstGeom prst="rect">
            <a:avLst/>
          </a:prstGeom>
        </p:spPr>
      </p:pic>
      <p:pic>
        <p:nvPicPr>
          <p:cNvPr id="10" name="Immagine 9">
            <a:extLst>
              <a:ext uri="{FF2B5EF4-FFF2-40B4-BE49-F238E27FC236}">
                <a16:creationId xmlns:a16="http://schemas.microsoft.com/office/drawing/2014/main" id="{73FF4FBC-4530-46EF-8D94-FA8C90A5A458}"/>
              </a:ext>
            </a:extLst>
          </p:cNvPr>
          <p:cNvPicPr>
            <a:picLocks noChangeAspect="1"/>
          </p:cNvPicPr>
          <p:nvPr/>
        </p:nvPicPr>
        <p:blipFill>
          <a:blip r:embed="rId3"/>
          <a:stretch>
            <a:fillRect/>
          </a:stretch>
        </p:blipFill>
        <p:spPr>
          <a:xfrm>
            <a:off x="10762535" y="365125"/>
            <a:ext cx="1048603" cy="542591"/>
          </a:xfrm>
          <a:prstGeom prst="rect">
            <a:avLst/>
          </a:prstGeom>
        </p:spPr>
      </p:pic>
      <p:sp>
        <p:nvSpPr>
          <p:cNvPr id="4" name="Segnaposto numero diapositiva 3">
            <a:extLst>
              <a:ext uri="{FF2B5EF4-FFF2-40B4-BE49-F238E27FC236}">
                <a16:creationId xmlns:a16="http://schemas.microsoft.com/office/drawing/2014/main" id="{FF3D95CB-9494-44A7-A84D-2BE223FB3BFA}"/>
              </a:ext>
            </a:extLst>
          </p:cNvPr>
          <p:cNvSpPr>
            <a:spLocks noGrp="1"/>
          </p:cNvSpPr>
          <p:nvPr>
            <p:ph type="sldNum" sz="quarter" idx="12"/>
          </p:nvPr>
        </p:nvSpPr>
        <p:spPr/>
        <p:txBody>
          <a:bodyPr/>
          <a:lstStyle/>
          <a:p>
            <a:fld id="{72CD1BDA-6E50-49BC-9255-A565DB338A2C}" type="slidenum">
              <a:rPr lang="it-IT" smtClean="0"/>
              <a:t>10</a:t>
            </a:fld>
            <a:endParaRPr lang="it-IT"/>
          </a:p>
        </p:txBody>
      </p:sp>
      <p:graphicFrame>
        <p:nvGraphicFramePr>
          <p:cNvPr id="8" name="Grafico 7">
            <a:extLst>
              <a:ext uri="{FF2B5EF4-FFF2-40B4-BE49-F238E27FC236}">
                <a16:creationId xmlns:a16="http://schemas.microsoft.com/office/drawing/2014/main" id="{E2D9D91B-95CB-4422-8223-74DBF552379F}"/>
              </a:ext>
            </a:extLst>
          </p:cNvPr>
          <p:cNvGraphicFramePr>
            <a:graphicFrameLocks/>
          </p:cNvGraphicFramePr>
          <p:nvPr>
            <p:extLst>
              <p:ext uri="{D42A27DB-BD31-4B8C-83A1-F6EECF244321}">
                <p14:modId xmlns:p14="http://schemas.microsoft.com/office/powerpoint/2010/main" val="119033870"/>
              </p:ext>
            </p:extLst>
          </p:nvPr>
        </p:nvGraphicFramePr>
        <p:xfrm>
          <a:off x="6296977" y="2670594"/>
          <a:ext cx="4992914" cy="30043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AF0D1EF5-3718-42CA-923C-EC0F5477E604}"/>
              </a:ext>
            </a:extLst>
          </p:cNvPr>
          <p:cNvGraphicFramePr>
            <a:graphicFrameLocks/>
          </p:cNvGraphicFramePr>
          <p:nvPr>
            <p:extLst>
              <p:ext uri="{D42A27DB-BD31-4B8C-83A1-F6EECF244321}">
                <p14:modId xmlns:p14="http://schemas.microsoft.com/office/powerpoint/2010/main" val="1446780605"/>
              </p:ext>
            </p:extLst>
          </p:nvPr>
        </p:nvGraphicFramePr>
        <p:xfrm>
          <a:off x="711201" y="2670594"/>
          <a:ext cx="4992914" cy="300436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07279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8FDE98-D4E1-472D-BB88-7585F4900501}"/>
              </a:ext>
            </a:extLst>
          </p:cNvPr>
          <p:cNvSpPr>
            <a:spLocks noGrp="1"/>
          </p:cNvSpPr>
          <p:nvPr>
            <p:ph type="title"/>
          </p:nvPr>
        </p:nvSpPr>
        <p:spPr>
          <a:xfrm>
            <a:off x="838200" y="500062"/>
            <a:ext cx="10515600" cy="1325563"/>
          </a:xfrm>
        </p:spPr>
        <p:txBody>
          <a:bodyPr>
            <a:normAutofit/>
          </a:bodyPr>
          <a:lstStyle/>
          <a:p>
            <a:pPr marL="3429000" marR="0" lvl="7" indent="-228600" algn="l" defTabSz="914400" rtl="0" eaLnBrk="1" fontAlgn="auto" latinLnBrk="0" hangingPunct="1">
              <a:lnSpc>
                <a:spcPct val="100000"/>
              </a:lnSpc>
              <a:spcBef>
                <a:spcPts val="500"/>
              </a:spcBef>
              <a:spcAft>
                <a:spcPts val="0"/>
              </a:spcAft>
              <a:tabLst/>
              <a:defRPr/>
            </a:pPr>
            <a:r>
              <a:rPr lang="it-IT" sz="2400" kern="1200" dirty="0">
                <a:solidFill>
                  <a:srgbClr val="002060"/>
                </a:solidFill>
                <a:latin typeface="Calibri" panose="020F0502020204030204"/>
                <a:ea typeface="+mn-ea"/>
                <a:cs typeface="Arial" panose="020B0604020202020204" pitchFamily="34" charset="0"/>
              </a:rPr>
              <a:t>Previsioni I semestre 2021</a:t>
            </a:r>
          </a:p>
        </p:txBody>
      </p:sp>
      <p:sp>
        <p:nvSpPr>
          <p:cNvPr id="3" name="Segnaposto contenuto 2">
            <a:extLst>
              <a:ext uri="{FF2B5EF4-FFF2-40B4-BE49-F238E27FC236}">
                <a16:creationId xmlns:a16="http://schemas.microsoft.com/office/drawing/2014/main" id="{C2925726-D414-4432-9306-0A82C12A9492}"/>
              </a:ext>
            </a:extLst>
          </p:cNvPr>
          <p:cNvSpPr>
            <a:spLocks noGrp="1"/>
          </p:cNvSpPr>
          <p:nvPr>
            <p:ph idx="1"/>
          </p:nvPr>
        </p:nvSpPr>
        <p:spPr/>
        <p:txBody>
          <a:bodyPr/>
          <a:lstStyle/>
          <a:p>
            <a:pPr marL="0" lvl="0" indent="0" algn="just">
              <a:lnSpc>
                <a:spcPct val="150000"/>
              </a:lnSpc>
              <a:buNone/>
              <a:tabLst>
                <a:tab pos="3060065" algn="ctr"/>
                <a:tab pos="6120130" algn="r"/>
                <a:tab pos="449580" algn="l"/>
              </a:tabLst>
            </a:pPr>
            <a:r>
              <a:rPr lang="it-IT" sz="1600" dirty="0">
                <a:solidFill>
                  <a:srgbClr val="1F497D"/>
                </a:solidFill>
                <a:latin typeface="Calibri" panose="020F0502020204030204" pitchFamily="34" charset="0"/>
                <a:ea typeface="Times New Roman" panose="02020603050405020304" pitchFamily="18" charset="0"/>
              </a:rPr>
              <a:t>L’andamento della </a:t>
            </a:r>
            <a:r>
              <a:rPr lang="it-IT" sz="1600" b="1" u="sng" dirty="0">
                <a:solidFill>
                  <a:srgbClr val="1F497D"/>
                </a:solidFill>
                <a:latin typeface="Calibri" panose="020F0502020204030204" pitchFamily="34" charset="0"/>
                <a:ea typeface="Times New Roman" panose="02020603050405020304" pitchFamily="18" charset="0"/>
              </a:rPr>
              <a:t>produzione</a:t>
            </a:r>
            <a:r>
              <a:rPr lang="it-IT" sz="1600" dirty="0">
                <a:solidFill>
                  <a:srgbClr val="1F497D"/>
                </a:solidFill>
                <a:latin typeface="Calibri" panose="020F0502020204030204" pitchFamily="34" charset="0"/>
                <a:ea typeface="Times New Roman" panose="02020603050405020304" pitchFamily="18" charset="0"/>
              </a:rPr>
              <a:t> viene previsto stazionario da un 55,9% delle imprese, in aumento da un 28,8% ed il 15,3% degli imprenditori prevede una diminuzione.</a:t>
            </a:r>
            <a:r>
              <a:rPr lang="it-IT" sz="1100" dirty="0">
                <a:solidFill>
                  <a:prstClr val="black"/>
                </a:solidFill>
                <a:latin typeface="Times New Roman" panose="02020603050405020304" pitchFamily="18" charset="0"/>
                <a:ea typeface="Times New Roman" panose="02020603050405020304" pitchFamily="18" charset="0"/>
              </a:rPr>
              <a:t> </a:t>
            </a:r>
            <a:r>
              <a:rPr lang="it-IT" sz="1600" dirty="0">
                <a:solidFill>
                  <a:srgbClr val="1F497D"/>
                </a:solidFill>
                <a:latin typeface="Calibri" panose="020F0502020204030204" pitchFamily="34" charset="0"/>
                <a:ea typeface="Times New Roman" panose="02020603050405020304" pitchFamily="18" charset="0"/>
              </a:rPr>
              <a:t>Per quanto riguarda le previsioni sugli </a:t>
            </a:r>
            <a:r>
              <a:rPr lang="it-IT" sz="1600" b="1" u="sng" dirty="0">
                <a:solidFill>
                  <a:srgbClr val="1F497D"/>
                </a:solidFill>
                <a:latin typeface="Calibri" panose="020F0502020204030204" pitchFamily="34" charset="0"/>
                <a:ea typeface="Times New Roman" panose="02020603050405020304" pitchFamily="18" charset="0"/>
              </a:rPr>
              <a:t>ordini</a:t>
            </a:r>
            <a:r>
              <a:rPr lang="it-IT" sz="1600" dirty="0">
                <a:solidFill>
                  <a:srgbClr val="1F497D"/>
                </a:solidFill>
                <a:latin typeface="Calibri" panose="020F0502020204030204" pitchFamily="34" charset="0"/>
                <a:ea typeface="Times New Roman" panose="02020603050405020304" pitchFamily="18" charset="0"/>
              </a:rPr>
              <a:t>: il 47,2% delle aziende prevede una stazionarietà, il 35,2%  un aumento ed il 17,6% una diminuzione. Con riferimento agli </a:t>
            </a:r>
            <a:r>
              <a:rPr lang="it-IT" sz="1600" b="1" u="sng" dirty="0">
                <a:solidFill>
                  <a:srgbClr val="1F497D"/>
                </a:solidFill>
                <a:latin typeface="Calibri" panose="020F0502020204030204" pitchFamily="34" charset="0"/>
                <a:ea typeface="Times New Roman" panose="02020603050405020304" pitchFamily="18" charset="0"/>
              </a:rPr>
              <a:t>ordini esteri</a:t>
            </a:r>
            <a:r>
              <a:rPr lang="it-IT" sz="1600" dirty="0">
                <a:solidFill>
                  <a:srgbClr val="1F497D"/>
                </a:solidFill>
                <a:latin typeface="Calibri" panose="020F0502020204030204" pitchFamily="34" charset="0"/>
                <a:ea typeface="Times New Roman" panose="02020603050405020304" pitchFamily="18" charset="0"/>
              </a:rPr>
              <a:t>: per il 45% saranno stazionari, per il 35,2% in aumento e per il 19,8% in diminuzione. Per quel che riguarda le </a:t>
            </a:r>
            <a:r>
              <a:rPr lang="it-IT" sz="1600" b="1" u="sng" dirty="0">
                <a:solidFill>
                  <a:srgbClr val="1F497D"/>
                </a:solidFill>
                <a:latin typeface="Calibri" panose="020F0502020204030204" pitchFamily="34" charset="0"/>
                <a:ea typeface="Times New Roman" panose="02020603050405020304" pitchFamily="18" charset="0"/>
              </a:rPr>
              <a:t>giacenze,</a:t>
            </a:r>
            <a:r>
              <a:rPr lang="it-IT" sz="1600" dirty="0">
                <a:solidFill>
                  <a:srgbClr val="1F497D"/>
                </a:solidFill>
                <a:latin typeface="Calibri" panose="020F0502020204030204" pitchFamily="34" charset="0"/>
                <a:ea typeface="Times New Roman" panose="02020603050405020304" pitchFamily="18" charset="0"/>
              </a:rPr>
              <a:t> il 74,4% delle imprese le prevede stazionarie, il 19,4% in aumento ed il 6,2% in diminuzione.</a:t>
            </a:r>
            <a:r>
              <a:rPr lang="it-IT" sz="1100" dirty="0">
                <a:solidFill>
                  <a:prstClr val="black"/>
                </a:solidFill>
                <a:latin typeface="Times New Roman" panose="02020603050405020304" pitchFamily="18" charset="0"/>
                <a:ea typeface="Times New Roman" panose="02020603050405020304" pitchFamily="18" charset="0"/>
              </a:rPr>
              <a:t> </a:t>
            </a:r>
            <a:r>
              <a:rPr lang="it-IT" sz="1600" dirty="0">
                <a:solidFill>
                  <a:srgbClr val="1F497D"/>
                </a:solidFill>
                <a:latin typeface="Calibri" panose="020F0502020204030204" pitchFamily="34" charset="0"/>
                <a:ea typeface="Times New Roman" panose="02020603050405020304" pitchFamily="18" charset="0"/>
              </a:rPr>
              <a:t>Le previsioni sull’</a:t>
            </a:r>
            <a:r>
              <a:rPr lang="it-IT" sz="1600" b="1" u="sng" dirty="0">
                <a:solidFill>
                  <a:srgbClr val="1F497D"/>
                </a:solidFill>
                <a:latin typeface="Calibri" panose="020F0502020204030204" pitchFamily="34" charset="0"/>
                <a:ea typeface="Times New Roman" panose="02020603050405020304" pitchFamily="18" charset="0"/>
              </a:rPr>
              <a:t>occupazione</a:t>
            </a:r>
            <a:r>
              <a:rPr lang="it-IT" sz="1600" dirty="0">
                <a:solidFill>
                  <a:srgbClr val="1F497D"/>
                </a:solidFill>
                <a:latin typeface="Calibri" panose="020F0502020204030204" pitchFamily="34" charset="0"/>
                <a:ea typeface="Times New Roman" panose="02020603050405020304" pitchFamily="18" charset="0"/>
              </a:rPr>
              <a:t> sono stazionarie per il 65,9% del campione, in crescita per il 22% ed in calo </a:t>
            </a:r>
            <a:r>
              <a:rPr lang="it-IT" sz="1600" dirty="0">
                <a:solidFill>
                  <a:srgbClr val="1F497D"/>
                </a:solidFill>
                <a:latin typeface="Calibri" panose="020F0502020204030204" pitchFamily="34" charset="0"/>
              </a:rPr>
              <a:t>per il 12</a:t>
            </a:r>
            <a:r>
              <a:rPr lang="it-IT" sz="1600" dirty="0">
                <a:solidFill>
                  <a:srgbClr val="1F497D"/>
                </a:solidFill>
                <a:latin typeface="Calibri" panose="020F0502020204030204" pitchFamily="34" charset="0"/>
                <a:ea typeface="Times New Roman" panose="02020603050405020304" pitchFamily="18" charset="0"/>
              </a:rPr>
              <a:t>,1%. </a:t>
            </a:r>
            <a:endParaRPr lang="it-IT" sz="1100" dirty="0">
              <a:solidFill>
                <a:prstClr val="black"/>
              </a:solidFill>
              <a:latin typeface="Times New Roman" panose="02020603050405020304" pitchFamily="18" charset="0"/>
              <a:ea typeface="Times New Roman" panose="02020603050405020304" pitchFamily="18" charset="0"/>
            </a:endParaRPr>
          </a:p>
          <a:p>
            <a:pPr marL="0" indent="0">
              <a:buNone/>
            </a:pPr>
            <a:endParaRPr lang="it-IT" dirty="0"/>
          </a:p>
        </p:txBody>
      </p:sp>
      <p:pic>
        <p:nvPicPr>
          <p:cNvPr id="4" name="Immagine 3">
            <a:extLst>
              <a:ext uri="{FF2B5EF4-FFF2-40B4-BE49-F238E27FC236}">
                <a16:creationId xmlns:a16="http://schemas.microsoft.com/office/drawing/2014/main" id="{4A48A792-A598-4C79-859B-7AA373AF1CEB}"/>
              </a:ext>
            </a:extLst>
          </p:cNvPr>
          <p:cNvPicPr>
            <a:picLocks noChangeAspect="1"/>
          </p:cNvPicPr>
          <p:nvPr/>
        </p:nvPicPr>
        <p:blipFill>
          <a:blip r:embed="rId2"/>
          <a:stretch>
            <a:fillRect/>
          </a:stretch>
        </p:blipFill>
        <p:spPr>
          <a:xfrm>
            <a:off x="10605516" y="287915"/>
            <a:ext cx="1048603" cy="542591"/>
          </a:xfrm>
          <a:prstGeom prst="rect">
            <a:avLst/>
          </a:prstGeom>
        </p:spPr>
      </p:pic>
      <p:pic>
        <p:nvPicPr>
          <p:cNvPr id="5" name="Immagine 4">
            <a:extLst>
              <a:ext uri="{FF2B5EF4-FFF2-40B4-BE49-F238E27FC236}">
                <a16:creationId xmlns:a16="http://schemas.microsoft.com/office/drawing/2014/main" id="{EACE9A71-B927-4008-80DC-402C38486ACD}"/>
              </a:ext>
            </a:extLst>
          </p:cNvPr>
          <p:cNvPicPr>
            <a:picLocks noChangeAspect="1"/>
          </p:cNvPicPr>
          <p:nvPr/>
        </p:nvPicPr>
        <p:blipFill>
          <a:blip r:embed="rId3"/>
          <a:stretch>
            <a:fillRect/>
          </a:stretch>
        </p:blipFill>
        <p:spPr>
          <a:xfrm>
            <a:off x="10273538" y="5721977"/>
            <a:ext cx="1560711" cy="816935"/>
          </a:xfrm>
          <a:prstGeom prst="rect">
            <a:avLst/>
          </a:prstGeom>
        </p:spPr>
      </p:pic>
      <p:sp>
        <p:nvSpPr>
          <p:cNvPr id="6" name="Segnaposto numero diapositiva 5">
            <a:extLst>
              <a:ext uri="{FF2B5EF4-FFF2-40B4-BE49-F238E27FC236}">
                <a16:creationId xmlns:a16="http://schemas.microsoft.com/office/drawing/2014/main" id="{9D95DC63-8E86-4B0C-988E-D38A2B22B4C7}"/>
              </a:ext>
            </a:extLst>
          </p:cNvPr>
          <p:cNvSpPr>
            <a:spLocks noGrp="1"/>
          </p:cNvSpPr>
          <p:nvPr>
            <p:ph type="sldNum" sz="quarter" idx="12"/>
          </p:nvPr>
        </p:nvSpPr>
        <p:spPr/>
        <p:txBody>
          <a:bodyPr/>
          <a:lstStyle/>
          <a:p>
            <a:fld id="{72CD1BDA-6E50-49BC-9255-A565DB338A2C}" type="slidenum">
              <a:rPr lang="it-IT" smtClean="0"/>
              <a:t>11</a:t>
            </a:fld>
            <a:endParaRPr lang="it-IT"/>
          </a:p>
        </p:txBody>
      </p:sp>
    </p:spTree>
    <p:extLst>
      <p:ext uri="{BB962C8B-B14F-4D97-AF65-F5344CB8AC3E}">
        <p14:creationId xmlns:p14="http://schemas.microsoft.com/office/powerpoint/2010/main" val="3627399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8FDE98-D4E1-472D-BB88-7585F4900501}"/>
              </a:ext>
            </a:extLst>
          </p:cNvPr>
          <p:cNvSpPr>
            <a:spLocks noGrp="1"/>
          </p:cNvSpPr>
          <p:nvPr>
            <p:ph type="title"/>
          </p:nvPr>
        </p:nvSpPr>
        <p:spPr>
          <a:xfrm>
            <a:off x="838200" y="299969"/>
            <a:ext cx="10515600" cy="1325563"/>
          </a:xfrm>
        </p:spPr>
        <p:txBody>
          <a:bodyPr>
            <a:normAutofit/>
          </a:bodyPr>
          <a:lstStyle/>
          <a:p>
            <a:pPr marL="3429000" marR="0" lvl="7" indent="-228600" algn="l" defTabSz="914400" rtl="0" eaLnBrk="1" fontAlgn="auto" latinLnBrk="0" hangingPunct="1">
              <a:lnSpc>
                <a:spcPct val="100000"/>
              </a:lnSpc>
              <a:spcBef>
                <a:spcPts val="500"/>
              </a:spcBef>
              <a:spcAft>
                <a:spcPts val="0"/>
              </a:spcAft>
              <a:tabLst/>
              <a:defRPr/>
            </a:pPr>
            <a:r>
              <a:rPr lang="it-IT" sz="2400" kern="1200" dirty="0">
                <a:solidFill>
                  <a:srgbClr val="002060"/>
                </a:solidFill>
                <a:latin typeface="Calibri" panose="020F0502020204030204"/>
                <a:ea typeface="+mn-ea"/>
                <a:cs typeface="Arial" panose="020B0604020202020204" pitchFamily="34" charset="0"/>
              </a:rPr>
              <a:t>Investimenti 2020 e previsioni 2021</a:t>
            </a:r>
          </a:p>
        </p:txBody>
      </p:sp>
      <p:pic>
        <p:nvPicPr>
          <p:cNvPr id="4" name="Immagine 3">
            <a:extLst>
              <a:ext uri="{FF2B5EF4-FFF2-40B4-BE49-F238E27FC236}">
                <a16:creationId xmlns:a16="http://schemas.microsoft.com/office/drawing/2014/main" id="{4A48A792-A598-4C79-859B-7AA373AF1CEB}"/>
              </a:ext>
            </a:extLst>
          </p:cNvPr>
          <p:cNvPicPr>
            <a:picLocks noChangeAspect="1"/>
          </p:cNvPicPr>
          <p:nvPr/>
        </p:nvPicPr>
        <p:blipFill>
          <a:blip r:embed="rId2"/>
          <a:stretch>
            <a:fillRect/>
          </a:stretch>
        </p:blipFill>
        <p:spPr>
          <a:xfrm>
            <a:off x="10605516" y="287915"/>
            <a:ext cx="1048603" cy="542591"/>
          </a:xfrm>
          <a:prstGeom prst="rect">
            <a:avLst/>
          </a:prstGeom>
        </p:spPr>
      </p:pic>
      <p:sp>
        <p:nvSpPr>
          <p:cNvPr id="6" name="Rectangle 4">
            <a:extLst>
              <a:ext uri="{FF2B5EF4-FFF2-40B4-BE49-F238E27FC236}">
                <a16:creationId xmlns:a16="http://schemas.microsoft.com/office/drawing/2014/main" id="{195A617E-FE74-413A-AD87-916856AD5EE9}"/>
              </a:ext>
            </a:extLst>
          </p:cNvPr>
          <p:cNvSpPr>
            <a:spLocks noChangeArrowheads="1"/>
          </p:cNvSpPr>
          <p:nvPr/>
        </p:nvSpPr>
        <p:spPr bwMode="auto">
          <a:xfrm>
            <a:off x="1038225" y="1363535"/>
            <a:ext cx="10702434"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9pPr>
          </a:lstStyle>
          <a:p>
            <a:pPr algn="just">
              <a:spcAft>
                <a:spcPts val="0"/>
              </a:spcAft>
              <a:tabLst>
                <a:tab pos="3060065" algn="ctr"/>
                <a:tab pos="6120130" algn="r"/>
                <a:tab pos="449580" algn="l"/>
              </a:tabLst>
            </a:pPr>
            <a:r>
              <a:rPr lang="it-IT" sz="1600" b="1" dirty="0">
                <a:solidFill>
                  <a:srgbClr val="1F497D"/>
                </a:solidFill>
                <a:latin typeface="Calibri" panose="020F0502020204030204" pitchFamily="34" charset="0"/>
                <a:ea typeface="Times New Roman" panose="02020603050405020304" pitchFamily="18" charset="0"/>
              </a:rPr>
              <a:t>L’indagine sugli investimenti</a:t>
            </a:r>
            <a:r>
              <a:rPr lang="it-IT" sz="1600" dirty="0">
                <a:solidFill>
                  <a:srgbClr val="1F497D"/>
                </a:solidFill>
                <a:latin typeface="Calibri" panose="020F0502020204030204" pitchFamily="34" charset="0"/>
                <a:ea typeface="Times New Roman" panose="02020603050405020304" pitchFamily="18" charset="0"/>
              </a:rPr>
              <a:t> effettuati nel 2020 conferma positiva sia la percentuale degli investimenti sul </a:t>
            </a:r>
            <a:r>
              <a:rPr lang="it-IT" sz="1600">
                <a:solidFill>
                  <a:srgbClr val="1F497D"/>
                </a:solidFill>
                <a:latin typeface="Calibri" panose="020F0502020204030204" pitchFamily="34" charset="0"/>
                <a:ea typeface="Times New Roman" panose="02020603050405020304" pitchFamily="18" charset="0"/>
              </a:rPr>
              <a:t>fatturato (8,1</a:t>
            </a:r>
            <a:r>
              <a:rPr lang="it-IT" sz="1600" dirty="0">
                <a:solidFill>
                  <a:srgbClr val="1F497D"/>
                </a:solidFill>
                <a:latin typeface="Calibri" panose="020F0502020204030204" pitchFamily="34" charset="0"/>
                <a:ea typeface="Times New Roman" panose="02020603050405020304" pitchFamily="18" charset="0"/>
              </a:rPr>
              <a:t>%), sia la variazione percentuale delle spese per investimenti rispetto al 2019 (+8,9%).</a:t>
            </a:r>
            <a:endParaRPr lang="it-IT" sz="1100" dirty="0">
              <a:latin typeface="Times New Roman" panose="02020603050405020304" pitchFamily="18" charset="0"/>
              <a:ea typeface="Times New Roman" panose="02020603050405020304" pitchFamily="18" charset="0"/>
            </a:endParaRPr>
          </a:p>
          <a:p>
            <a:pPr lvl="0" algn="just"/>
            <a:r>
              <a:rPr lang="it-IT" sz="1600" dirty="0">
                <a:solidFill>
                  <a:srgbClr val="1F497D"/>
                </a:solidFill>
                <a:latin typeface="Calibri" panose="020F0502020204030204" pitchFamily="34" charset="0"/>
                <a:ea typeface="Times New Roman" panose="02020603050405020304" pitchFamily="18" charset="0"/>
              </a:rPr>
              <a:t>Per quel che riguarda la tipologia degli investimenti effettuati nel 2020, quelli più ricorrenti sono (è ammessa pluralità di risposte): ICT (55,6%), formazione (45,1%), ricerca e sviluppo (41,4%), linee di produzione (38,3%) e tutela ambientale (27,8%). </a:t>
            </a:r>
          </a:p>
          <a:p>
            <a:pPr lvl="0" algn="just"/>
            <a:r>
              <a:rPr lang="it-IT" sz="1600" dirty="0">
                <a:solidFill>
                  <a:srgbClr val="1F497D"/>
                </a:solidFill>
                <a:latin typeface="Calibri" panose="020F0502020204030204" pitchFamily="34" charset="0"/>
                <a:ea typeface="Times New Roman" panose="02020603050405020304" pitchFamily="18" charset="0"/>
              </a:rPr>
              <a:t>Il 14,3% degli imprenditori coinvolti ha dichiarato di non aver effettuato alcun investimento nel corso dell’anno 2020. Anche per il 2021 ICT e formazione risultano essere gli ambiti di investimento prediletti dagli imprenditori.</a:t>
            </a:r>
          </a:p>
          <a:p>
            <a:pPr lvl="0" algn="just"/>
            <a:endParaRPr kumimoji="0" lang="it-IT" altLang="it-IT" sz="1600" b="0" i="0" u="none" strike="noStrike" cap="none" normalizeH="0" baseline="0" dirty="0">
              <a:ln>
                <a:noFill/>
              </a:ln>
              <a:solidFill>
                <a:schemeClr val="tx1"/>
              </a:solidFill>
              <a:effectLst/>
              <a:latin typeface="Arial" panose="020B0604020202020204" pitchFamily="34" charset="0"/>
            </a:endParaRPr>
          </a:p>
        </p:txBody>
      </p:sp>
      <p:sp>
        <p:nvSpPr>
          <p:cNvPr id="7" name="Rectangle 5">
            <a:extLst>
              <a:ext uri="{FF2B5EF4-FFF2-40B4-BE49-F238E27FC236}">
                <a16:creationId xmlns:a16="http://schemas.microsoft.com/office/drawing/2014/main" id="{34890C14-C1F8-4D07-B58D-882BA3EE4DF3}"/>
              </a:ext>
            </a:extLst>
          </p:cNvPr>
          <p:cNvSpPr>
            <a:spLocks noChangeArrowheads="1"/>
          </p:cNvSpPr>
          <p:nvPr/>
        </p:nvSpPr>
        <p:spPr bwMode="auto">
          <a:xfrm>
            <a:off x="0" y="21336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dirty="0"/>
          </a:p>
        </p:txBody>
      </p:sp>
      <p:sp>
        <p:nvSpPr>
          <p:cNvPr id="8" name="Rectangle 6">
            <a:extLst>
              <a:ext uri="{FF2B5EF4-FFF2-40B4-BE49-F238E27FC236}">
                <a16:creationId xmlns:a16="http://schemas.microsoft.com/office/drawing/2014/main" id="{8D5F230B-586E-4644-B9FA-6A8AF955F1AC}"/>
              </a:ext>
            </a:extLst>
          </p:cNvPr>
          <p:cNvSpPr>
            <a:spLocks noChangeArrowheads="1"/>
          </p:cNvSpPr>
          <p:nvPr/>
        </p:nvSpPr>
        <p:spPr bwMode="auto">
          <a:xfrm>
            <a:off x="1081495" y="5416813"/>
            <a:ext cx="1061589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49263" algn="r"/>
                <a:tab pos="3060700" algn="ctr"/>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449263" algn="r"/>
                <a:tab pos="3060700" algn="ctr"/>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449263" algn="r"/>
                <a:tab pos="3060700" algn="ctr"/>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449263" algn="r"/>
                <a:tab pos="3060700" algn="ctr"/>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449263" algn="r"/>
                <a:tab pos="3060700" algn="ctr"/>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449263" algn="r"/>
                <a:tab pos="3060700" algn="ctr"/>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449263" algn="r"/>
                <a:tab pos="3060700" algn="ctr"/>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449263" algn="r"/>
                <a:tab pos="3060700" algn="ctr"/>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449263" algn="r"/>
                <a:tab pos="3060700" algn="ctr"/>
                <a:tab pos="6119813" algn="r"/>
              </a:tabLst>
              <a:defRPr>
                <a:solidFill>
                  <a:schemeClr val="tx1"/>
                </a:solidFill>
                <a:latin typeface="Arial" panose="020B0604020202020204" pitchFamily="34" charset="0"/>
              </a:defRPr>
            </a:lvl9pPr>
          </a:lstStyle>
          <a:p>
            <a:pPr lvl="0"/>
            <a:r>
              <a:rPr lang="it-IT" altLang="it-IT" sz="1600" dirty="0">
                <a:solidFill>
                  <a:srgbClr val="1F497D"/>
                </a:solidFill>
                <a:latin typeface="Calibri" panose="020F0502020204030204" pitchFamily="34" charset="0"/>
                <a:ea typeface="Times New Roman" panose="02020603050405020304" pitchFamily="18" charset="0"/>
                <a:cs typeface="Calibri" panose="020F0502020204030204" pitchFamily="34" charset="0"/>
              </a:rPr>
              <a:t>Tra i fattori critici e/o ostacoli alla realizzazione di investimenti: difficoltà amministrative e burocratiche (23,3%), insufficiente livello della domanda attesa (21,1%), difficoltà a reperire risorse finanziarie (20,3%).</a:t>
            </a: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9" name="Rectangle 7">
            <a:extLst>
              <a:ext uri="{FF2B5EF4-FFF2-40B4-BE49-F238E27FC236}">
                <a16:creationId xmlns:a16="http://schemas.microsoft.com/office/drawing/2014/main" id="{E6B4B389-6E75-467A-9B8A-22FFE27889AF}"/>
              </a:ext>
            </a:extLst>
          </p:cNvPr>
          <p:cNvSpPr>
            <a:spLocks noChangeArrowheads="1"/>
          </p:cNvSpPr>
          <p:nvPr/>
        </p:nvSpPr>
        <p:spPr bwMode="auto">
          <a:xfrm>
            <a:off x="0" y="6276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dirty="0"/>
          </a:p>
        </p:txBody>
      </p:sp>
      <p:pic>
        <p:nvPicPr>
          <p:cNvPr id="13" name="Immagine 12" descr="Immagine che contiene disegnando&#10;&#10;Descrizione generata automaticamente">
            <a:extLst>
              <a:ext uri="{FF2B5EF4-FFF2-40B4-BE49-F238E27FC236}">
                <a16:creationId xmlns:a16="http://schemas.microsoft.com/office/drawing/2014/main" id="{1929864E-B3C7-4816-B90F-1C19E93909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9912" y="4454936"/>
            <a:ext cx="315272" cy="300078"/>
          </a:xfrm>
          <a:prstGeom prst="rect">
            <a:avLst/>
          </a:prstGeom>
        </p:spPr>
      </p:pic>
      <p:pic>
        <p:nvPicPr>
          <p:cNvPr id="15" name="Immagine 14" descr="Immagine che contiene monitor, tenendo, schermo, sedendo&#10;&#10;Descrizione generata automaticamente">
            <a:extLst>
              <a:ext uri="{FF2B5EF4-FFF2-40B4-BE49-F238E27FC236}">
                <a16:creationId xmlns:a16="http://schemas.microsoft.com/office/drawing/2014/main" id="{9BC78135-E723-40F1-875C-6C2465C89C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638" y="3837972"/>
            <a:ext cx="335821" cy="303322"/>
          </a:xfrm>
          <a:prstGeom prst="rect">
            <a:avLst/>
          </a:prstGeom>
        </p:spPr>
      </p:pic>
      <p:pic>
        <p:nvPicPr>
          <p:cNvPr id="17" name="Immagine 16">
            <a:extLst>
              <a:ext uri="{FF2B5EF4-FFF2-40B4-BE49-F238E27FC236}">
                <a16:creationId xmlns:a16="http://schemas.microsoft.com/office/drawing/2014/main" id="{F3D28B12-786F-4D59-A07B-AAD751A166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6515" y="3555583"/>
            <a:ext cx="315272" cy="291626"/>
          </a:xfrm>
          <a:prstGeom prst="rect">
            <a:avLst/>
          </a:prstGeom>
        </p:spPr>
      </p:pic>
      <p:pic>
        <p:nvPicPr>
          <p:cNvPr id="19" name="Immagine 18" descr="Immagine che contiene disegnando&#10;&#10;Descrizione generata automaticamente">
            <a:extLst>
              <a:ext uri="{FF2B5EF4-FFF2-40B4-BE49-F238E27FC236}">
                <a16:creationId xmlns:a16="http://schemas.microsoft.com/office/drawing/2014/main" id="{ECC28CC0-AB9D-432F-9F09-4345BFA638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638" y="4125385"/>
            <a:ext cx="315272" cy="333034"/>
          </a:xfrm>
          <a:prstGeom prst="rect">
            <a:avLst/>
          </a:prstGeom>
        </p:spPr>
      </p:pic>
      <p:sp>
        <p:nvSpPr>
          <p:cNvPr id="3" name="Segnaposto numero diapositiva 2">
            <a:extLst>
              <a:ext uri="{FF2B5EF4-FFF2-40B4-BE49-F238E27FC236}">
                <a16:creationId xmlns:a16="http://schemas.microsoft.com/office/drawing/2014/main" id="{E398ED77-F70E-4308-9814-A8784C58EBD1}"/>
              </a:ext>
            </a:extLst>
          </p:cNvPr>
          <p:cNvSpPr>
            <a:spLocks noGrp="1"/>
          </p:cNvSpPr>
          <p:nvPr>
            <p:ph type="sldNum" sz="quarter" idx="12"/>
          </p:nvPr>
        </p:nvSpPr>
        <p:spPr/>
        <p:txBody>
          <a:bodyPr/>
          <a:lstStyle/>
          <a:p>
            <a:fld id="{72CD1BDA-6E50-49BC-9255-A565DB338A2C}" type="slidenum">
              <a:rPr lang="it-IT" smtClean="0"/>
              <a:t>12</a:t>
            </a:fld>
            <a:endParaRPr lang="it-IT"/>
          </a:p>
        </p:txBody>
      </p:sp>
      <p:pic>
        <p:nvPicPr>
          <p:cNvPr id="11" name="Immagine 10">
            <a:extLst>
              <a:ext uri="{FF2B5EF4-FFF2-40B4-BE49-F238E27FC236}">
                <a16:creationId xmlns:a16="http://schemas.microsoft.com/office/drawing/2014/main" id="{79B54874-E9E4-4C48-8933-1AC854A5A3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0632" y="3263122"/>
            <a:ext cx="273284" cy="267819"/>
          </a:xfrm>
          <a:prstGeom prst="rect">
            <a:avLst/>
          </a:prstGeom>
        </p:spPr>
      </p:pic>
      <p:graphicFrame>
        <p:nvGraphicFramePr>
          <p:cNvPr id="18" name="Grafico 17">
            <a:extLst>
              <a:ext uri="{FF2B5EF4-FFF2-40B4-BE49-F238E27FC236}">
                <a16:creationId xmlns:a16="http://schemas.microsoft.com/office/drawing/2014/main" id="{AB3CF3E5-83AB-436A-85BE-293D9FEDE7D4}"/>
              </a:ext>
            </a:extLst>
          </p:cNvPr>
          <p:cNvGraphicFramePr>
            <a:graphicFrameLocks/>
          </p:cNvGraphicFramePr>
          <p:nvPr>
            <p:extLst>
              <p:ext uri="{D42A27DB-BD31-4B8C-83A1-F6EECF244321}">
                <p14:modId xmlns:p14="http://schemas.microsoft.com/office/powerpoint/2010/main" val="676837242"/>
              </p:ext>
            </p:extLst>
          </p:nvPr>
        </p:nvGraphicFramePr>
        <p:xfrm>
          <a:off x="2339652" y="2813354"/>
          <a:ext cx="8814123" cy="2603459"/>
        </p:xfrm>
        <a:graphic>
          <a:graphicData uri="http://schemas.openxmlformats.org/drawingml/2006/chart">
            <c:chart xmlns:c="http://schemas.openxmlformats.org/drawingml/2006/chart" xmlns:r="http://schemas.openxmlformats.org/officeDocument/2006/relationships" r:id="rId8"/>
          </a:graphicData>
        </a:graphic>
      </p:graphicFrame>
      <p:pic>
        <p:nvPicPr>
          <p:cNvPr id="20" name="Immagine 19">
            <a:extLst>
              <a:ext uri="{FF2B5EF4-FFF2-40B4-BE49-F238E27FC236}">
                <a16:creationId xmlns:a16="http://schemas.microsoft.com/office/drawing/2014/main" id="{534BE596-153E-45AC-88F4-9F011FA2EA4A}"/>
              </a:ext>
            </a:extLst>
          </p:cNvPr>
          <p:cNvPicPr>
            <a:picLocks noChangeAspect="1"/>
          </p:cNvPicPr>
          <p:nvPr/>
        </p:nvPicPr>
        <p:blipFill>
          <a:blip r:embed="rId9"/>
          <a:stretch>
            <a:fillRect/>
          </a:stretch>
        </p:blipFill>
        <p:spPr>
          <a:xfrm>
            <a:off x="10273538" y="5721977"/>
            <a:ext cx="1560711" cy="816935"/>
          </a:xfrm>
          <a:prstGeom prst="rect">
            <a:avLst/>
          </a:prstGeom>
        </p:spPr>
      </p:pic>
    </p:spTree>
    <p:extLst>
      <p:ext uri="{BB962C8B-B14F-4D97-AF65-F5344CB8AC3E}">
        <p14:creationId xmlns:p14="http://schemas.microsoft.com/office/powerpoint/2010/main" val="3435887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oggetto da esterni, girandola, grafica vettoriale&#10;&#10;Descrizione generata automaticamente">
            <a:extLst>
              <a:ext uri="{FF2B5EF4-FFF2-40B4-BE49-F238E27FC236}">
                <a16:creationId xmlns:a16="http://schemas.microsoft.com/office/drawing/2014/main" id="{84146F80-C7C0-4F2D-9C32-89B3359A8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26" y="1762440"/>
            <a:ext cx="3959537" cy="3959537"/>
          </a:xfrm>
          <a:prstGeom prst="rect">
            <a:avLst/>
          </a:prstGeom>
        </p:spPr>
      </p:pic>
      <p:pic>
        <p:nvPicPr>
          <p:cNvPr id="16" name="Immagine 15">
            <a:extLst>
              <a:ext uri="{FF2B5EF4-FFF2-40B4-BE49-F238E27FC236}">
                <a16:creationId xmlns:a16="http://schemas.microsoft.com/office/drawing/2014/main" id="{23ED78A9-CAA0-428A-8BF6-E5F671379A8E}"/>
              </a:ext>
            </a:extLst>
          </p:cNvPr>
          <p:cNvPicPr>
            <a:picLocks noChangeAspect="1"/>
          </p:cNvPicPr>
          <p:nvPr/>
        </p:nvPicPr>
        <p:blipFill>
          <a:blip r:embed="rId3"/>
          <a:stretch>
            <a:fillRect/>
          </a:stretch>
        </p:blipFill>
        <p:spPr>
          <a:xfrm>
            <a:off x="10273538" y="5721977"/>
            <a:ext cx="1560711" cy="816935"/>
          </a:xfrm>
          <a:prstGeom prst="rect">
            <a:avLst/>
          </a:prstGeom>
        </p:spPr>
      </p:pic>
      <p:sp>
        <p:nvSpPr>
          <p:cNvPr id="2" name="Titolo 1">
            <a:extLst>
              <a:ext uri="{FF2B5EF4-FFF2-40B4-BE49-F238E27FC236}">
                <a16:creationId xmlns:a16="http://schemas.microsoft.com/office/drawing/2014/main" id="{298FDE98-D4E1-472D-BB88-7585F4900501}"/>
              </a:ext>
            </a:extLst>
          </p:cNvPr>
          <p:cNvSpPr>
            <a:spLocks noGrp="1"/>
          </p:cNvSpPr>
          <p:nvPr>
            <p:ph type="title"/>
          </p:nvPr>
        </p:nvSpPr>
        <p:spPr>
          <a:xfrm>
            <a:off x="838200" y="299969"/>
            <a:ext cx="10515600" cy="1325563"/>
          </a:xfrm>
        </p:spPr>
        <p:txBody>
          <a:bodyPr>
            <a:normAutofit/>
          </a:bodyPr>
          <a:lstStyle/>
          <a:p>
            <a:pPr marL="3429000" marR="0" lvl="7" indent="-228600" algn="l" defTabSz="914400" rtl="0" eaLnBrk="1" fontAlgn="auto" latinLnBrk="0" hangingPunct="1">
              <a:lnSpc>
                <a:spcPct val="100000"/>
              </a:lnSpc>
              <a:spcBef>
                <a:spcPts val="500"/>
              </a:spcBef>
              <a:spcAft>
                <a:spcPts val="0"/>
              </a:spcAft>
              <a:tabLst/>
              <a:defRPr/>
            </a:pPr>
            <a:r>
              <a:rPr lang="it-IT" sz="2400" kern="1200" dirty="0">
                <a:solidFill>
                  <a:srgbClr val="002060"/>
                </a:solidFill>
                <a:latin typeface="Calibri" panose="020F0502020204030204"/>
                <a:ea typeface="+mn-ea"/>
                <a:cs typeface="Arial" panose="020B0604020202020204" pitchFamily="34" charset="0"/>
              </a:rPr>
              <a:t>Investimenti 2020 e previsioni 2021</a:t>
            </a:r>
          </a:p>
        </p:txBody>
      </p:sp>
      <p:pic>
        <p:nvPicPr>
          <p:cNvPr id="4" name="Immagine 3">
            <a:extLst>
              <a:ext uri="{FF2B5EF4-FFF2-40B4-BE49-F238E27FC236}">
                <a16:creationId xmlns:a16="http://schemas.microsoft.com/office/drawing/2014/main" id="{4A48A792-A598-4C79-859B-7AA373AF1CEB}"/>
              </a:ext>
            </a:extLst>
          </p:cNvPr>
          <p:cNvPicPr>
            <a:picLocks noChangeAspect="1"/>
          </p:cNvPicPr>
          <p:nvPr/>
        </p:nvPicPr>
        <p:blipFill>
          <a:blip r:embed="rId4"/>
          <a:stretch>
            <a:fillRect/>
          </a:stretch>
        </p:blipFill>
        <p:spPr>
          <a:xfrm>
            <a:off x="10605516" y="287915"/>
            <a:ext cx="1048603" cy="542591"/>
          </a:xfrm>
          <a:prstGeom prst="rect">
            <a:avLst/>
          </a:prstGeom>
        </p:spPr>
      </p:pic>
      <p:sp>
        <p:nvSpPr>
          <p:cNvPr id="6" name="Rectangle 4">
            <a:extLst>
              <a:ext uri="{FF2B5EF4-FFF2-40B4-BE49-F238E27FC236}">
                <a16:creationId xmlns:a16="http://schemas.microsoft.com/office/drawing/2014/main" id="{195A617E-FE74-413A-AD87-916856AD5EE9}"/>
              </a:ext>
            </a:extLst>
          </p:cNvPr>
          <p:cNvSpPr>
            <a:spLocks noChangeArrowheads="1"/>
          </p:cNvSpPr>
          <p:nvPr/>
        </p:nvSpPr>
        <p:spPr bwMode="auto">
          <a:xfrm>
            <a:off x="3156155" y="1327935"/>
            <a:ext cx="8678094"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3060700" algn="ctr"/>
                <a:tab pos="6119813" algn="r"/>
              </a:tabLst>
              <a:defRPr>
                <a:solidFill>
                  <a:schemeClr val="tx1"/>
                </a:solidFill>
                <a:latin typeface="Arial" panose="020B0604020202020204" pitchFamily="34" charset="0"/>
              </a:defRPr>
            </a:lvl9pPr>
          </a:lstStyle>
          <a:p>
            <a:pPr algn="ctr">
              <a:lnSpc>
                <a:spcPct val="150000"/>
              </a:lnSpc>
              <a:tabLst>
                <a:tab pos="3060065" algn="ctr"/>
                <a:tab pos="6120130" algn="r"/>
                <a:tab pos="449580" algn="l"/>
              </a:tabLst>
            </a:pPr>
            <a:r>
              <a:rPr lang="it-IT" sz="1400" b="1" dirty="0">
                <a:solidFill>
                  <a:srgbClr val="1F497D"/>
                </a:solidFill>
                <a:effectLst/>
                <a:latin typeface="+mn-lt"/>
                <a:ea typeface="Times New Roman" panose="02020603050405020304" pitchFamily="18" charset="0"/>
              </a:rPr>
              <a:t>Focus sostenibilità</a:t>
            </a:r>
            <a:endParaRPr lang="it-IT" sz="1400" dirty="0">
              <a:effectLst/>
              <a:latin typeface="+mn-lt"/>
              <a:ea typeface="Times New Roman" panose="02020603050405020304" pitchFamily="18" charset="0"/>
            </a:endParaRPr>
          </a:p>
          <a:p>
            <a:pPr algn="just">
              <a:lnSpc>
                <a:spcPct val="150000"/>
              </a:lnSpc>
              <a:tabLst>
                <a:tab pos="3060065" algn="ctr"/>
                <a:tab pos="6120130" algn="r"/>
              </a:tabLst>
            </a:pPr>
            <a:r>
              <a:rPr lang="it-IT" sz="1400" dirty="0">
                <a:solidFill>
                  <a:srgbClr val="1F497D"/>
                </a:solidFill>
                <a:effectLst/>
                <a:latin typeface="+mn-lt"/>
                <a:ea typeface="Times New Roman" panose="02020603050405020304" pitchFamily="18" charset="0"/>
              </a:rPr>
              <a:t>Questa indagine congiunturale ci ha consentito inoltre di verificare quale sia il livello di attenzione delle nostre associate nei confronti della sostenibilità ambientale, tema sempre più al centro delle politiche economiche mondiali. Sono emersi i seguenti risultati: </a:t>
            </a:r>
            <a:endParaRPr lang="it-IT" sz="1400" dirty="0">
              <a:effectLst/>
              <a:latin typeface="+mn-lt"/>
              <a:ea typeface="Times New Roman" panose="02020603050405020304" pitchFamily="18" charset="0"/>
            </a:endParaRPr>
          </a:p>
          <a:p>
            <a:pPr marL="342900" lvl="0" indent="-342900" algn="just">
              <a:lnSpc>
                <a:spcPct val="150000"/>
              </a:lnSpc>
              <a:buFont typeface="Wingdings" panose="05000000000000000000" pitchFamily="2" charset="2"/>
              <a:buChar char=""/>
              <a:tabLst>
                <a:tab pos="3060065" algn="ctr"/>
                <a:tab pos="6120130" algn="r"/>
                <a:tab pos="457200" algn="l"/>
                <a:tab pos="3060065" algn="ctr"/>
                <a:tab pos="6120130" algn="r"/>
              </a:tabLst>
            </a:pPr>
            <a:r>
              <a:rPr lang="it-IT" sz="1400" dirty="0">
                <a:solidFill>
                  <a:srgbClr val="1F497D"/>
                </a:solidFill>
                <a:effectLst/>
                <a:latin typeface="+mn-lt"/>
                <a:ea typeface="Times New Roman" panose="02020603050405020304" pitchFamily="18" charset="0"/>
              </a:rPr>
              <a:t>Il 52,6% dei rispondenti ha effettuato investimenti in sostenibilità nel triennio 2018-2020, dei quali il 34,6% lo ha fatto per intraprendere volontariamente una politica di sviluppo sostenibile;</a:t>
            </a:r>
            <a:endParaRPr lang="it-IT" sz="1400" dirty="0">
              <a:effectLst/>
              <a:latin typeface="+mn-lt"/>
              <a:ea typeface="Times New Roman" panose="02020603050405020304" pitchFamily="18" charset="0"/>
            </a:endParaRPr>
          </a:p>
          <a:p>
            <a:pPr marL="342900" lvl="0" indent="-342900" algn="just">
              <a:lnSpc>
                <a:spcPct val="150000"/>
              </a:lnSpc>
              <a:buFont typeface="Wingdings" panose="05000000000000000000" pitchFamily="2" charset="2"/>
              <a:buChar char=""/>
              <a:tabLst>
                <a:tab pos="3060065" algn="ctr"/>
                <a:tab pos="6120130" algn="r"/>
                <a:tab pos="457200" algn="l"/>
                <a:tab pos="3060065" algn="ctr"/>
                <a:tab pos="6120130" algn="r"/>
              </a:tabLst>
            </a:pPr>
            <a:r>
              <a:rPr lang="it-IT" sz="1400" dirty="0">
                <a:solidFill>
                  <a:srgbClr val="1F497D"/>
                </a:solidFill>
                <a:effectLst/>
                <a:latin typeface="+mn-lt"/>
                <a:ea typeface="Times New Roman" panose="02020603050405020304" pitchFamily="18" charset="0"/>
              </a:rPr>
              <a:t>il 42,1% del campione controlla attivamente l’utilizzo dell’energia;</a:t>
            </a:r>
            <a:r>
              <a:rPr lang="it-IT" sz="1400" dirty="0">
                <a:latin typeface="+mn-lt"/>
                <a:ea typeface="Times New Roman" panose="02020603050405020304" pitchFamily="18" charset="0"/>
              </a:rPr>
              <a:t> i</a:t>
            </a:r>
            <a:r>
              <a:rPr lang="it-IT" sz="1400" dirty="0">
                <a:solidFill>
                  <a:srgbClr val="1F497D"/>
                </a:solidFill>
                <a:effectLst/>
                <a:latin typeface="+mn-lt"/>
                <a:ea typeface="Times New Roman" panose="02020603050405020304" pitchFamily="18" charset="0"/>
              </a:rPr>
              <a:t>l 31,6% dispone di certificazioni ambientali;</a:t>
            </a:r>
            <a:endParaRPr lang="it-IT" sz="1400" dirty="0">
              <a:effectLst/>
              <a:latin typeface="+mn-lt"/>
              <a:ea typeface="Times New Roman" panose="02020603050405020304" pitchFamily="18" charset="0"/>
            </a:endParaRPr>
          </a:p>
          <a:p>
            <a:pPr marL="342900" lvl="0" indent="-342900" algn="just">
              <a:lnSpc>
                <a:spcPct val="150000"/>
              </a:lnSpc>
              <a:buFont typeface="Wingdings" panose="05000000000000000000" pitchFamily="2" charset="2"/>
              <a:buChar char=""/>
              <a:tabLst>
                <a:tab pos="3060065" algn="ctr"/>
                <a:tab pos="6120130" algn="r"/>
                <a:tab pos="457200" algn="l"/>
                <a:tab pos="3060065" algn="ctr"/>
                <a:tab pos="6120130" algn="r"/>
              </a:tabLst>
            </a:pPr>
            <a:r>
              <a:rPr lang="it-IT" sz="1400" dirty="0">
                <a:solidFill>
                  <a:srgbClr val="1F497D"/>
                </a:solidFill>
                <a:effectLst/>
                <a:latin typeface="+mn-lt"/>
                <a:ea typeface="Times New Roman" panose="02020603050405020304" pitchFamily="18" charset="0"/>
              </a:rPr>
              <a:t>Dal punto di vista dell’impatto sociale le aziende prevalentemente adottano un sistema di welfare aziendale, flessibilità oraria per i dipendenti e promuovono l’occupazione nel territorio;</a:t>
            </a:r>
            <a:endParaRPr lang="it-IT" sz="1400" dirty="0">
              <a:effectLst/>
              <a:latin typeface="+mn-lt"/>
              <a:ea typeface="Times New Roman" panose="02020603050405020304" pitchFamily="18" charset="0"/>
            </a:endParaRPr>
          </a:p>
          <a:p>
            <a:pPr marL="342900" lvl="0" indent="-342900" algn="just">
              <a:lnSpc>
                <a:spcPct val="150000"/>
              </a:lnSpc>
              <a:buFont typeface="Wingdings" panose="05000000000000000000" pitchFamily="2" charset="2"/>
              <a:buChar char=""/>
              <a:tabLst>
                <a:tab pos="3060065" algn="ctr"/>
                <a:tab pos="6120130" algn="r"/>
                <a:tab pos="457200" algn="l"/>
                <a:tab pos="3060065" algn="ctr"/>
                <a:tab pos="6120130" algn="r"/>
              </a:tabLst>
            </a:pPr>
            <a:r>
              <a:rPr lang="it-IT" sz="1400" dirty="0">
                <a:solidFill>
                  <a:srgbClr val="1F497D"/>
                </a:solidFill>
                <a:effectLst/>
                <a:latin typeface="+mn-lt"/>
                <a:ea typeface="Times New Roman" panose="02020603050405020304" pitchFamily="18" charset="0"/>
              </a:rPr>
              <a:t>Le motivazioni prevalenti a sostegno di questi investimenti sono la mission aziendale ed il miglioramento reputazionale nei confronti di clienti e fornitori;</a:t>
            </a:r>
            <a:endParaRPr lang="it-IT" sz="1400" dirty="0">
              <a:effectLst/>
              <a:latin typeface="+mn-lt"/>
              <a:ea typeface="Times New Roman" panose="02020603050405020304" pitchFamily="18" charset="0"/>
            </a:endParaRPr>
          </a:p>
          <a:p>
            <a:pPr marL="342900" lvl="0" indent="-342900" algn="just">
              <a:lnSpc>
                <a:spcPct val="150000"/>
              </a:lnSpc>
              <a:buFont typeface="Wingdings" panose="05000000000000000000" pitchFamily="2" charset="2"/>
              <a:buChar char=""/>
              <a:tabLst>
                <a:tab pos="3060065" algn="ctr"/>
                <a:tab pos="6120130" algn="r"/>
                <a:tab pos="457200" algn="l"/>
                <a:tab pos="3060065" algn="ctr"/>
                <a:tab pos="6120130" algn="r"/>
              </a:tabLst>
            </a:pPr>
            <a:r>
              <a:rPr lang="it-IT" sz="1400" dirty="0">
                <a:solidFill>
                  <a:srgbClr val="1F497D"/>
                </a:solidFill>
                <a:effectLst/>
                <a:latin typeface="+mn-lt"/>
                <a:ea typeface="Times New Roman" panose="02020603050405020304" pitchFamily="18" charset="0"/>
              </a:rPr>
              <a:t>Gli ostacoli principali </a:t>
            </a:r>
            <a:r>
              <a:rPr lang="it-IT" sz="1400" dirty="0">
                <a:solidFill>
                  <a:srgbClr val="1F497D"/>
                </a:solidFill>
                <a:latin typeface="+mn-lt"/>
                <a:ea typeface="Times New Roman" panose="02020603050405020304" pitchFamily="18" charset="0"/>
              </a:rPr>
              <a:t>nell’investire </a:t>
            </a:r>
            <a:r>
              <a:rPr lang="it-IT" sz="1400" dirty="0">
                <a:solidFill>
                  <a:srgbClr val="1F497D"/>
                </a:solidFill>
                <a:effectLst/>
                <a:latin typeface="+mn-lt"/>
                <a:ea typeface="Times New Roman" panose="02020603050405020304" pitchFamily="18" charset="0"/>
              </a:rPr>
              <a:t>risultano essere gli alti costi ed altre priorità di investimento;</a:t>
            </a:r>
            <a:endParaRPr lang="it-IT" sz="1400" dirty="0">
              <a:effectLst/>
              <a:latin typeface="+mn-lt"/>
              <a:ea typeface="Times New Roman" panose="02020603050405020304" pitchFamily="18" charset="0"/>
            </a:endParaRPr>
          </a:p>
          <a:p>
            <a:pPr marL="342900" lvl="0" indent="-342900" algn="just">
              <a:lnSpc>
                <a:spcPct val="150000"/>
              </a:lnSpc>
              <a:buFont typeface="Wingdings" panose="05000000000000000000" pitchFamily="2" charset="2"/>
              <a:buChar char=""/>
              <a:tabLst>
                <a:tab pos="3060065" algn="ctr"/>
                <a:tab pos="6120130" algn="r"/>
                <a:tab pos="457200" algn="l"/>
                <a:tab pos="3060065" algn="ctr"/>
                <a:tab pos="6120130" algn="r"/>
              </a:tabLst>
            </a:pPr>
            <a:r>
              <a:rPr lang="it-IT" sz="1400" dirty="0">
                <a:solidFill>
                  <a:srgbClr val="1F497D"/>
                </a:solidFill>
                <a:effectLst/>
                <a:latin typeface="+mn-lt"/>
                <a:ea typeface="Times New Roman" panose="02020603050405020304" pitchFamily="18" charset="0"/>
              </a:rPr>
              <a:t>Il 43,6% svolge attività formativa per il personale su sostenibilità e impatto sociale;</a:t>
            </a:r>
            <a:endParaRPr lang="it-IT" sz="1400" dirty="0">
              <a:effectLst/>
              <a:latin typeface="+mn-lt"/>
              <a:ea typeface="Times New Roman" panose="02020603050405020304" pitchFamily="18" charset="0"/>
            </a:endParaRPr>
          </a:p>
          <a:p>
            <a:pPr marL="342900" lvl="0" indent="-342900" algn="just">
              <a:lnSpc>
                <a:spcPct val="150000"/>
              </a:lnSpc>
              <a:buFont typeface="Wingdings" panose="05000000000000000000" pitchFamily="2" charset="2"/>
              <a:buChar char=""/>
              <a:tabLst>
                <a:tab pos="3060065" algn="ctr"/>
                <a:tab pos="6120130" algn="r"/>
                <a:tab pos="457200" algn="l"/>
                <a:tab pos="3060065" algn="ctr"/>
                <a:tab pos="6120130" algn="r"/>
              </a:tabLst>
            </a:pPr>
            <a:r>
              <a:rPr lang="it-IT" sz="1400" dirty="0">
                <a:solidFill>
                  <a:srgbClr val="1F497D"/>
                </a:solidFill>
                <a:latin typeface="+mn-lt"/>
                <a:ea typeface="Times New Roman" panose="02020603050405020304" pitchFamily="18" charset="0"/>
              </a:rPr>
              <a:t>Nonostante </a:t>
            </a:r>
            <a:r>
              <a:rPr lang="it-IT" sz="1400" dirty="0">
                <a:solidFill>
                  <a:srgbClr val="1F497D"/>
                </a:solidFill>
                <a:effectLst/>
                <a:latin typeface="+mn-lt"/>
                <a:ea typeface="Times New Roman" panose="02020603050405020304" pitchFamily="18" charset="0"/>
              </a:rPr>
              <a:t>la crisi pandemica, nel 2021 gli investimenti previsti rimarranno sostanzialmente uguali al passato;</a:t>
            </a:r>
            <a:endParaRPr lang="it-IT" sz="1400" dirty="0">
              <a:effectLst/>
              <a:latin typeface="+mn-lt"/>
              <a:ea typeface="Times New Roman" panose="02020603050405020304" pitchFamily="18" charset="0"/>
            </a:endParaRPr>
          </a:p>
          <a:p>
            <a:pPr marL="342900" lvl="0" indent="-342900" algn="just">
              <a:lnSpc>
                <a:spcPct val="150000"/>
              </a:lnSpc>
              <a:buFont typeface="Wingdings" panose="05000000000000000000" pitchFamily="2" charset="2"/>
              <a:buChar char=""/>
              <a:tabLst>
                <a:tab pos="3060065" algn="ctr"/>
                <a:tab pos="6120130" algn="r"/>
                <a:tab pos="457200" algn="l"/>
                <a:tab pos="3060065" algn="ctr"/>
                <a:tab pos="6120130" algn="r"/>
              </a:tabLst>
            </a:pPr>
            <a:r>
              <a:rPr lang="it-IT" sz="1400" dirty="0">
                <a:solidFill>
                  <a:srgbClr val="1F497D"/>
                </a:solidFill>
                <a:effectLst/>
                <a:latin typeface="+mn-lt"/>
                <a:ea typeface="Times New Roman" panose="02020603050405020304" pitchFamily="18" charset="0"/>
              </a:rPr>
              <a:t>Le aziende prevalentemente conoscono la totalità delle certificazioni ambientali, ed utilizzano</a:t>
            </a:r>
          </a:p>
          <a:p>
            <a:pPr lvl="0" algn="just">
              <a:lnSpc>
                <a:spcPct val="150000"/>
              </a:lnSpc>
              <a:tabLst>
                <a:tab pos="3060065" algn="ctr"/>
                <a:tab pos="6120130" algn="r"/>
                <a:tab pos="457200" algn="l"/>
                <a:tab pos="3060065" algn="ctr"/>
                <a:tab pos="6120130" algn="r"/>
              </a:tabLst>
            </a:pPr>
            <a:r>
              <a:rPr lang="it-IT" sz="1400" dirty="0">
                <a:solidFill>
                  <a:srgbClr val="1F497D"/>
                </a:solidFill>
                <a:latin typeface="+mn-lt"/>
                <a:ea typeface="Times New Roman" panose="02020603050405020304" pitchFamily="18" charset="0"/>
              </a:rPr>
              <a:t>        </a:t>
            </a:r>
            <a:r>
              <a:rPr lang="it-IT" sz="1400" dirty="0">
                <a:solidFill>
                  <a:srgbClr val="1F497D"/>
                </a:solidFill>
                <a:effectLst/>
                <a:latin typeface="+mn-lt"/>
                <a:ea typeface="Times New Roman" panose="02020603050405020304" pitchFamily="18" charset="0"/>
              </a:rPr>
              <a:t> in particolare ISO 14001, ISO 450001 ed ISO 9001.  </a:t>
            </a:r>
            <a:endParaRPr lang="it-IT" sz="1400" dirty="0">
              <a:effectLst/>
              <a:latin typeface="+mn-lt"/>
              <a:ea typeface="Times New Roman" panose="02020603050405020304" pitchFamily="18" charset="0"/>
            </a:endParaRPr>
          </a:p>
          <a:p>
            <a:pPr algn="just">
              <a:lnSpc>
                <a:spcPct val="150000"/>
              </a:lnSpc>
              <a:tabLst>
                <a:tab pos="3060065" algn="ctr"/>
                <a:tab pos="6120130" algn="r"/>
                <a:tab pos="449580" algn="l"/>
              </a:tabLst>
            </a:pPr>
            <a:r>
              <a:rPr lang="it-IT" sz="1600" dirty="0">
                <a:solidFill>
                  <a:srgbClr val="1F497D"/>
                </a:solidFill>
                <a:effectLst/>
                <a:latin typeface="+mn-lt"/>
                <a:ea typeface="Times New Roman" panose="02020603050405020304" pitchFamily="18" charset="0"/>
              </a:rPr>
              <a:t> </a:t>
            </a:r>
            <a:endParaRPr lang="it-IT" sz="1600" dirty="0">
              <a:effectLst/>
              <a:latin typeface="+mn-lt"/>
              <a:ea typeface="Times New Roman" panose="02020603050405020304" pitchFamily="18" charset="0"/>
            </a:endParaRPr>
          </a:p>
          <a:p>
            <a:pPr lvl="0" algn="just"/>
            <a:endParaRPr kumimoji="0" lang="it-IT" altLang="it-IT" sz="1600" b="0" i="0" u="none" strike="noStrike" cap="none" normalizeH="0" baseline="0" dirty="0">
              <a:ln>
                <a:noFill/>
              </a:ln>
              <a:solidFill>
                <a:schemeClr val="tx1"/>
              </a:solidFill>
              <a:effectLst/>
              <a:latin typeface="Arial" panose="020B0604020202020204" pitchFamily="34" charset="0"/>
            </a:endParaRPr>
          </a:p>
        </p:txBody>
      </p:sp>
      <p:sp>
        <p:nvSpPr>
          <p:cNvPr id="7" name="Rectangle 5">
            <a:extLst>
              <a:ext uri="{FF2B5EF4-FFF2-40B4-BE49-F238E27FC236}">
                <a16:creationId xmlns:a16="http://schemas.microsoft.com/office/drawing/2014/main" id="{34890C14-C1F8-4D07-B58D-882BA3EE4DF3}"/>
              </a:ext>
            </a:extLst>
          </p:cNvPr>
          <p:cNvSpPr>
            <a:spLocks noChangeArrowheads="1"/>
          </p:cNvSpPr>
          <p:nvPr/>
        </p:nvSpPr>
        <p:spPr bwMode="auto">
          <a:xfrm>
            <a:off x="0" y="21336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dirty="0"/>
          </a:p>
        </p:txBody>
      </p:sp>
      <p:sp>
        <p:nvSpPr>
          <p:cNvPr id="9" name="Rectangle 7">
            <a:extLst>
              <a:ext uri="{FF2B5EF4-FFF2-40B4-BE49-F238E27FC236}">
                <a16:creationId xmlns:a16="http://schemas.microsoft.com/office/drawing/2014/main" id="{E6B4B389-6E75-467A-9B8A-22FFE27889AF}"/>
              </a:ext>
            </a:extLst>
          </p:cNvPr>
          <p:cNvSpPr>
            <a:spLocks noChangeArrowheads="1"/>
          </p:cNvSpPr>
          <p:nvPr/>
        </p:nvSpPr>
        <p:spPr bwMode="auto">
          <a:xfrm>
            <a:off x="0" y="6276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dirty="0"/>
          </a:p>
        </p:txBody>
      </p:sp>
      <p:sp>
        <p:nvSpPr>
          <p:cNvPr id="3" name="Segnaposto numero diapositiva 2">
            <a:extLst>
              <a:ext uri="{FF2B5EF4-FFF2-40B4-BE49-F238E27FC236}">
                <a16:creationId xmlns:a16="http://schemas.microsoft.com/office/drawing/2014/main" id="{E398ED77-F70E-4308-9814-A8784C58EBD1}"/>
              </a:ext>
            </a:extLst>
          </p:cNvPr>
          <p:cNvSpPr>
            <a:spLocks noGrp="1"/>
          </p:cNvSpPr>
          <p:nvPr>
            <p:ph type="sldNum" sz="quarter" idx="12"/>
          </p:nvPr>
        </p:nvSpPr>
        <p:spPr/>
        <p:txBody>
          <a:bodyPr/>
          <a:lstStyle/>
          <a:p>
            <a:fld id="{72CD1BDA-6E50-49BC-9255-A565DB338A2C}" type="slidenum">
              <a:rPr lang="it-IT" smtClean="0"/>
              <a:t>13</a:t>
            </a:fld>
            <a:endParaRPr lang="it-IT"/>
          </a:p>
        </p:txBody>
      </p:sp>
    </p:spTree>
    <p:extLst>
      <p:ext uri="{BB962C8B-B14F-4D97-AF65-F5344CB8AC3E}">
        <p14:creationId xmlns:p14="http://schemas.microsoft.com/office/powerpoint/2010/main" val="2939270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39F33E0-3BEA-4655-8830-2F2B23BF1E39}"/>
              </a:ext>
            </a:extLst>
          </p:cNvPr>
          <p:cNvSpPr>
            <a:spLocks noGrp="1"/>
          </p:cNvSpPr>
          <p:nvPr>
            <p:ph idx="1"/>
          </p:nvPr>
        </p:nvSpPr>
        <p:spPr>
          <a:xfrm>
            <a:off x="838200" y="415636"/>
            <a:ext cx="10515600" cy="5761327"/>
          </a:xfrm>
        </p:spPr>
        <p:txBody>
          <a:bodyPr/>
          <a:lstStyle/>
          <a:p>
            <a:endParaRPr lang="it-IT" dirty="0"/>
          </a:p>
          <a:p>
            <a:pPr marL="0" indent="0">
              <a:buNone/>
            </a:pPr>
            <a:endParaRPr lang="it-IT" dirty="0"/>
          </a:p>
          <a:p>
            <a:endParaRPr lang="it-IT" dirty="0"/>
          </a:p>
          <a:p>
            <a:endParaRPr lang="it-IT" dirty="0"/>
          </a:p>
          <a:p>
            <a:endParaRPr lang="it-IT" dirty="0"/>
          </a:p>
          <a:p>
            <a:pPr lvl="7">
              <a:buFont typeface="Wingdings" panose="05000000000000000000" pitchFamily="2" charset="2"/>
              <a:buChar char="Ø"/>
            </a:pPr>
            <a:r>
              <a:rPr lang="it-IT" sz="1600" dirty="0">
                <a:solidFill>
                  <a:srgbClr val="002060"/>
                </a:solidFill>
                <a:cs typeface="Arial" panose="020B0604020202020204" pitchFamily="34" charset="0"/>
              </a:rPr>
              <a:t>Rimini: premessa</a:t>
            </a:r>
          </a:p>
          <a:p>
            <a:pPr lvl="7">
              <a:buFont typeface="Wingdings" panose="05000000000000000000" pitchFamily="2" charset="2"/>
              <a:buChar char="Ø"/>
            </a:pPr>
            <a:r>
              <a:rPr lang="it-IT" sz="1600" dirty="0">
                <a:solidFill>
                  <a:srgbClr val="002060"/>
                </a:solidFill>
                <a:cs typeface="Arial" panose="020B0604020202020204" pitchFamily="34" charset="0"/>
              </a:rPr>
              <a:t>Andamenti congiunturali</a:t>
            </a:r>
          </a:p>
          <a:p>
            <a:pPr lvl="7">
              <a:buFont typeface="Wingdings" panose="05000000000000000000" pitchFamily="2" charset="2"/>
              <a:buChar char="Ø"/>
            </a:pPr>
            <a:r>
              <a:rPr lang="it-IT" sz="1600" dirty="0">
                <a:solidFill>
                  <a:srgbClr val="002060"/>
                </a:solidFill>
                <a:cs typeface="Arial" panose="020B0604020202020204" pitchFamily="34" charset="0"/>
              </a:rPr>
              <a:t>Ordini, giacenze e materie prime</a:t>
            </a:r>
          </a:p>
          <a:p>
            <a:pPr lvl="7">
              <a:buFont typeface="Wingdings" panose="05000000000000000000" pitchFamily="2" charset="2"/>
              <a:buChar char="Ø"/>
            </a:pPr>
            <a:r>
              <a:rPr lang="it-IT" sz="1600" dirty="0">
                <a:solidFill>
                  <a:srgbClr val="002060"/>
                </a:solidFill>
                <a:cs typeface="Arial" panose="020B0604020202020204" pitchFamily="34" charset="0"/>
              </a:rPr>
              <a:t>Occupazione e cassa integrazione</a:t>
            </a:r>
          </a:p>
          <a:p>
            <a:pPr lvl="7">
              <a:lnSpc>
                <a:spcPct val="100000"/>
              </a:lnSpc>
              <a:buFont typeface="Wingdings" panose="05000000000000000000" pitchFamily="2" charset="2"/>
              <a:buChar char="Ø"/>
            </a:pPr>
            <a:r>
              <a:rPr lang="it-IT" sz="1600" dirty="0">
                <a:solidFill>
                  <a:srgbClr val="002060"/>
                </a:solidFill>
                <a:cs typeface="Arial" panose="020B0604020202020204" pitchFamily="34" charset="0"/>
              </a:rPr>
              <a:t>Previsioni I semestre 2021</a:t>
            </a:r>
          </a:p>
          <a:p>
            <a:pPr lvl="7">
              <a:lnSpc>
                <a:spcPct val="100000"/>
              </a:lnSpc>
              <a:buFont typeface="Wingdings" panose="05000000000000000000" pitchFamily="2" charset="2"/>
              <a:buChar char="Ø"/>
            </a:pPr>
            <a:endParaRPr lang="it-IT" sz="1600" dirty="0">
              <a:solidFill>
                <a:srgbClr val="002060"/>
              </a:solidFill>
              <a:cs typeface="Arial" panose="020B0604020202020204" pitchFamily="34" charset="0"/>
            </a:endParaRPr>
          </a:p>
          <a:p>
            <a:pPr marL="3200400" lvl="7" indent="0">
              <a:buNone/>
            </a:pPr>
            <a:endParaRPr lang="it-IT" sz="1600" dirty="0">
              <a:solidFill>
                <a:srgbClr val="0070C0"/>
              </a:solidFill>
              <a:latin typeface="Arial" panose="020B0604020202020204" pitchFamily="34" charset="0"/>
              <a:cs typeface="Arial" panose="020B0604020202020204" pitchFamily="34" charset="0"/>
            </a:endParaRPr>
          </a:p>
          <a:p>
            <a:pPr marL="3200400" lvl="7" indent="0">
              <a:buNone/>
            </a:pPr>
            <a:endParaRPr lang="it-IT" dirty="0"/>
          </a:p>
          <a:p>
            <a:pPr lvl="7"/>
            <a:endParaRPr lang="it-IT" dirty="0"/>
          </a:p>
          <a:p>
            <a:pPr lvl="7"/>
            <a:endParaRPr lang="it-IT" dirty="0"/>
          </a:p>
          <a:p>
            <a:pPr lvl="7"/>
            <a:endParaRPr lang="it-IT" dirty="0"/>
          </a:p>
          <a:p>
            <a:endParaRPr lang="it-IT" dirty="0"/>
          </a:p>
          <a:p>
            <a:pPr marL="2743200" lvl="6" indent="0">
              <a:buNone/>
            </a:pPr>
            <a:endParaRPr lang="it-IT" dirty="0"/>
          </a:p>
          <a:p>
            <a:pPr marL="2743200" lvl="6" indent="0">
              <a:buNone/>
            </a:pPr>
            <a:endParaRPr lang="it-IT" dirty="0"/>
          </a:p>
        </p:txBody>
      </p:sp>
      <p:pic>
        <p:nvPicPr>
          <p:cNvPr id="4" name="Immagine 3">
            <a:extLst>
              <a:ext uri="{FF2B5EF4-FFF2-40B4-BE49-F238E27FC236}">
                <a16:creationId xmlns:a16="http://schemas.microsoft.com/office/drawing/2014/main" id="{ED58ADDD-999C-4231-9C53-1B237DAC5070}"/>
              </a:ext>
            </a:extLst>
          </p:cNvPr>
          <p:cNvPicPr>
            <a:picLocks noChangeAspect="1"/>
          </p:cNvPicPr>
          <p:nvPr/>
        </p:nvPicPr>
        <p:blipFill>
          <a:blip r:embed="rId2"/>
          <a:stretch>
            <a:fillRect/>
          </a:stretch>
        </p:blipFill>
        <p:spPr>
          <a:xfrm>
            <a:off x="8231170" y="681037"/>
            <a:ext cx="3122630" cy="1618818"/>
          </a:xfrm>
          <a:prstGeom prst="rect">
            <a:avLst/>
          </a:prstGeom>
        </p:spPr>
      </p:pic>
      <p:sp>
        <p:nvSpPr>
          <p:cNvPr id="2" name="Segnaposto numero diapositiva 1">
            <a:extLst>
              <a:ext uri="{FF2B5EF4-FFF2-40B4-BE49-F238E27FC236}">
                <a16:creationId xmlns:a16="http://schemas.microsoft.com/office/drawing/2014/main" id="{0C374144-A3AF-43D8-9075-067365B9FECD}"/>
              </a:ext>
            </a:extLst>
          </p:cNvPr>
          <p:cNvSpPr>
            <a:spLocks noGrp="1"/>
          </p:cNvSpPr>
          <p:nvPr>
            <p:ph type="sldNum" sz="quarter" idx="12"/>
          </p:nvPr>
        </p:nvSpPr>
        <p:spPr/>
        <p:txBody>
          <a:bodyPr/>
          <a:lstStyle/>
          <a:p>
            <a:fld id="{72CD1BDA-6E50-49BC-9255-A565DB338A2C}" type="slidenum">
              <a:rPr lang="it-IT" smtClean="0"/>
              <a:t>14</a:t>
            </a:fld>
            <a:endParaRPr lang="it-IT"/>
          </a:p>
        </p:txBody>
      </p:sp>
    </p:spTree>
    <p:extLst>
      <p:ext uri="{BB962C8B-B14F-4D97-AF65-F5344CB8AC3E}">
        <p14:creationId xmlns:p14="http://schemas.microsoft.com/office/powerpoint/2010/main" val="989734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434F60-107A-40BD-85FF-A2D1CD5D45BE}"/>
              </a:ext>
            </a:extLst>
          </p:cNvPr>
          <p:cNvSpPr>
            <a:spLocks noGrp="1"/>
          </p:cNvSpPr>
          <p:nvPr>
            <p:ph type="title"/>
          </p:nvPr>
        </p:nvSpPr>
        <p:spPr>
          <a:xfrm>
            <a:off x="838200" y="521406"/>
            <a:ext cx="10515600" cy="1325563"/>
          </a:xfrm>
        </p:spPr>
        <p:txBody>
          <a:bodyPr>
            <a:normAutofit/>
          </a:bodyPr>
          <a:lstStyle/>
          <a:p>
            <a:pPr algn="ctr"/>
            <a:r>
              <a:rPr lang="it-IT" sz="2400" b="1" dirty="0">
                <a:solidFill>
                  <a:srgbClr val="002060"/>
                </a:solidFill>
                <a:cs typeface="Arial" panose="020B0604020202020204" pitchFamily="34" charset="0"/>
              </a:rPr>
              <a:t>Rimini: premessa</a:t>
            </a:r>
            <a:br>
              <a:rPr lang="it-IT" sz="2400" dirty="0">
                <a:solidFill>
                  <a:srgbClr val="002060"/>
                </a:solidFill>
                <a:cs typeface="Arial" panose="020B0604020202020204" pitchFamily="34" charset="0"/>
              </a:rPr>
            </a:br>
            <a:endParaRPr lang="it-IT" sz="2400" b="1" dirty="0">
              <a:solidFill>
                <a:schemeClr val="accent1">
                  <a:lumMod val="50000"/>
                </a:schemeClr>
              </a:solidFill>
            </a:endParaRPr>
          </a:p>
        </p:txBody>
      </p:sp>
      <p:sp>
        <p:nvSpPr>
          <p:cNvPr id="3" name="Segnaposto contenuto 2">
            <a:extLst>
              <a:ext uri="{FF2B5EF4-FFF2-40B4-BE49-F238E27FC236}">
                <a16:creationId xmlns:a16="http://schemas.microsoft.com/office/drawing/2014/main" id="{9F05FECE-DB29-4089-A59A-76F681673AFE}"/>
              </a:ext>
            </a:extLst>
          </p:cNvPr>
          <p:cNvSpPr>
            <a:spLocks noGrp="1"/>
          </p:cNvSpPr>
          <p:nvPr>
            <p:ph idx="1"/>
          </p:nvPr>
        </p:nvSpPr>
        <p:spPr>
          <a:xfrm>
            <a:off x="1008821" y="1348263"/>
            <a:ext cx="10174357" cy="4457428"/>
          </a:xfrm>
        </p:spPr>
        <p:txBody>
          <a:bodyPr>
            <a:noAutofit/>
          </a:bodyPr>
          <a:lstStyle/>
          <a:p>
            <a:pPr marL="0" indent="0" algn="just" eaLnBrk="0" fontAlgn="base" hangingPunct="0">
              <a:lnSpc>
                <a:spcPct val="150000"/>
              </a:lnSpc>
              <a:spcBef>
                <a:spcPct val="0"/>
              </a:spcBef>
              <a:spcAft>
                <a:spcPts val="0"/>
              </a:spcAft>
              <a:buNone/>
            </a:pPr>
            <a:r>
              <a:rPr lang="it-IT" sz="1600" dirty="0">
                <a:solidFill>
                  <a:srgbClr val="1F497D"/>
                </a:solidFill>
                <a:latin typeface="Calibri" panose="020F0502020204030204" pitchFamily="34" charset="0"/>
                <a:ea typeface="Times New Roman" panose="02020603050405020304" pitchFamily="18" charset="0"/>
              </a:rPr>
              <a:t>Nel primo semestre del 2020 l’impatto della crisi sanitaria ha determinato un duro colpo alle imprese della provincia di Rimini. Il fatturato ha registrato un calo del -9% e della produzione del -6,3% rispetto allo stesso periodo del 2019. Nel secondo semestre, nonostante gli indici siano ancora negativi, vi è comunque stata un’inversione di tendenza.</a:t>
            </a:r>
            <a:endParaRPr lang="it-IT" sz="1600" dirty="0">
              <a:solidFill>
                <a:srgbClr val="1F497D"/>
              </a:solidFill>
              <a:latin typeface="Calibri" panose="020F0502020204030204" pitchFamily="34" charset="0"/>
            </a:endParaRPr>
          </a:p>
          <a:p>
            <a:pPr marL="0" indent="0" algn="just" eaLnBrk="0" fontAlgn="base" hangingPunct="0">
              <a:lnSpc>
                <a:spcPct val="150000"/>
              </a:lnSpc>
              <a:spcBef>
                <a:spcPct val="0"/>
              </a:spcBef>
              <a:spcAft>
                <a:spcPts val="0"/>
              </a:spcAft>
              <a:buNone/>
            </a:pPr>
            <a:r>
              <a:rPr lang="it-IT" sz="1600" dirty="0">
                <a:solidFill>
                  <a:srgbClr val="1F497D"/>
                </a:solidFill>
                <a:latin typeface="Calibri" panose="020F0502020204030204" pitchFamily="34" charset="0"/>
              </a:rPr>
              <a:t>La produzione si attesta ad un -0,4%, il fatturato al -1,5%, il fatturato interno al -5,3% e il fatturato estero al -0,6%. Anche per quanto riguarda gli ordini nel primo semestre il 65,2% degli imprenditori segnalava una diminuzione, mentre nel secondo semestre la percentuale risulta del 26,8%, per il 34,2% sono stazionari e per il 39% in aumento; per gli ordini esteri un 31,7% li ha visti in diminuzione, un 53,7% stazionari e in aumento il 14,6%. </a:t>
            </a:r>
          </a:p>
          <a:p>
            <a:pPr marL="0" indent="0" algn="just" eaLnBrk="0" fontAlgn="base" hangingPunct="0">
              <a:lnSpc>
                <a:spcPct val="150000"/>
              </a:lnSpc>
              <a:spcBef>
                <a:spcPct val="0"/>
              </a:spcBef>
              <a:spcAft>
                <a:spcPts val="0"/>
              </a:spcAft>
              <a:buNone/>
            </a:pPr>
            <a:r>
              <a:rPr lang="it-IT" sz="1600" dirty="0">
                <a:solidFill>
                  <a:srgbClr val="1F497D"/>
                </a:solidFill>
                <a:latin typeface="Calibri" panose="020F0502020204030204" pitchFamily="34" charset="0"/>
              </a:rPr>
              <a:t>Stabile il dato sull’occupazione (0,1%), influenzato dalla proroga del blocco dei licenziamenti.</a:t>
            </a:r>
          </a:p>
          <a:p>
            <a:pPr marL="0" indent="0" algn="just">
              <a:lnSpc>
                <a:spcPct val="150000"/>
              </a:lnSpc>
              <a:spcAft>
                <a:spcPts val="0"/>
              </a:spcAft>
              <a:buNone/>
              <a:tabLst>
                <a:tab pos="3060065" algn="ctr"/>
                <a:tab pos="6120130" algn="r"/>
              </a:tabLst>
            </a:pPr>
            <a:endParaRPr lang="it-IT" sz="1600" dirty="0">
              <a:solidFill>
                <a:srgbClr val="1F497D"/>
              </a:solidFill>
              <a:latin typeface="Calibri" panose="020F0502020204030204" pitchFamily="34" charset="0"/>
              <a:ea typeface="Times New Roman" panose="02020603050405020304" pitchFamily="18" charset="0"/>
            </a:endParaRPr>
          </a:p>
          <a:p>
            <a:pPr marL="0" indent="0" algn="just">
              <a:lnSpc>
                <a:spcPct val="150000"/>
              </a:lnSpc>
              <a:spcAft>
                <a:spcPts val="0"/>
              </a:spcAft>
              <a:buNone/>
              <a:tabLst>
                <a:tab pos="3060065" algn="ctr"/>
                <a:tab pos="6120130" algn="r"/>
              </a:tabLst>
            </a:pPr>
            <a:endParaRPr lang="it-IT" sz="1600" dirty="0">
              <a:solidFill>
                <a:srgbClr val="1F497D"/>
              </a:solidFill>
              <a:latin typeface="Calibri" panose="020F0502020204030204" pitchFamily="34" charset="0"/>
              <a:ea typeface="Times New Roman" panose="02020603050405020304" pitchFamily="18" charset="0"/>
            </a:endParaRPr>
          </a:p>
          <a:p>
            <a:pPr marL="0" indent="0" algn="just">
              <a:lnSpc>
                <a:spcPct val="150000"/>
              </a:lnSpc>
              <a:spcAft>
                <a:spcPts val="0"/>
              </a:spcAft>
              <a:buNone/>
              <a:tabLst>
                <a:tab pos="3060065" algn="ctr"/>
                <a:tab pos="6120130" algn="r"/>
              </a:tabLst>
            </a:pPr>
            <a:endParaRPr lang="it-IT" sz="1100" dirty="0">
              <a:solidFill>
                <a:srgbClr val="1F497D"/>
              </a:solidFill>
              <a:latin typeface="Times New Roman" panose="02020603050405020304" pitchFamily="18" charset="0"/>
              <a:ea typeface="Times New Roman" panose="02020603050405020304" pitchFamily="18" charset="0"/>
            </a:endParaRPr>
          </a:p>
        </p:txBody>
      </p:sp>
      <p:pic>
        <p:nvPicPr>
          <p:cNvPr id="10" name="Immagine 9">
            <a:extLst>
              <a:ext uri="{FF2B5EF4-FFF2-40B4-BE49-F238E27FC236}">
                <a16:creationId xmlns:a16="http://schemas.microsoft.com/office/drawing/2014/main" id="{229EDBDD-CE0B-4CA1-A0E2-C728813ABBDC}"/>
              </a:ext>
            </a:extLst>
          </p:cNvPr>
          <p:cNvPicPr>
            <a:picLocks noChangeAspect="1"/>
          </p:cNvPicPr>
          <p:nvPr/>
        </p:nvPicPr>
        <p:blipFill>
          <a:blip r:embed="rId2"/>
          <a:stretch>
            <a:fillRect/>
          </a:stretch>
        </p:blipFill>
        <p:spPr>
          <a:xfrm>
            <a:off x="10492508" y="255380"/>
            <a:ext cx="1049665" cy="542224"/>
          </a:xfrm>
          <a:prstGeom prst="rect">
            <a:avLst/>
          </a:prstGeom>
        </p:spPr>
      </p:pic>
      <p:pic>
        <p:nvPicPr>
          <p:cNvPr id="7" name="Immagine 6" descr="Immagine che contiene testo, mappa&#10;&#10;Descrizione generata automaticamente">
            <a:extLst>
              <a:ext uri="{FF2B5EF4-FFF2-40B4-BE49-F238E27FC236}">
                <a16:creationId xmlns:a16="http://schemas.microsoft.com/office/drawing/2014/main" id="{EE49A0E6-A268-4661-BB19-E4C65C72C5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0600" y="5390789"/>
            <a:ext cx="2401956" cy="1467210"/>
          </a:xfrm>
          <a:prstGeom prst="rect">
            <a:avLst/>
          </a:prstGeom>
        </p:spPr>
      </p:pic>
      <p:sp>
        <p:nvSpPr>
          <p:cNvPr id="4" name="Segnaposto numero diapositiva 3">
            <a:extLst>
              <a:ext uri="{FF2B5EF4-FFF2-40B4-BE49-F238E27FC236}">
                <a16:creationId xmlns:a16="http://schemas.microsoft.com/office/drawing/2014/main" id="{47062E3A-6097-4ED2-8BC8-934725D70F8B}"/>
              </a:ext>
            </a:extLst>
          </p:cNvPr>
          <p:cNvSpPr>
            <a:spLocks noGrp="1"/>
          </p:cNvSpPr>
          <p:nvPr>
            <p:ph type="sldNum" sz="quarter" idx="12"/>
          </p:nvPr>
        </p:nvSpPr>
        <p:spPr/>
        <p:txBody>
          <a:bodyPr/>
          <a:lstStyle/>
          <a:p>
            <a:fld id="{72CD1BDA-6E50-49BC-9255-A565DB338A2C}" type="slidenum">
              <a:rPr lang="it-IT" smtClean="0"/>
              <a:t>15</a:t>
            </a:fld>
            <a:endParaRPr lang="it-IT"/>
          </a:p>
        </p:txBody>
      </p:sp>
    </p:spTree>
    <p:extLst>
      <p:ext uri="{BB962C8B-B14F-4D97-AF65-F5344CB8AC3E}">
        <p14:creationId xmlns:p14="http://schemas.microsoft.com/office/powerpoint/2010/main" val="2006978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434F60-107A-40BD-85FF-A2D1CD5D45BE}"/>
              </a:ext>
            </a:extLst>
          </p:cNvPr>
          <p:cNvSpPr>
            <a:spLocks noGrp="1"/>
          </p:cNvSpPr>
          <p:nvPr>
            <p:ph type="title"/>
          </p:nvPr>
        </p:nvSpPr>
        <p:spPr>
          <a:xfrm>
            <a:off x="919316" y="-131881"/>
            <a:ext cx="10515600" cy="1325563"/>
          </a:xfrm>
        </p:spPr>
        <p:txBody>
          <a:bodyPr>
            <a:normAutofit/>
          </a:bodyPr>
          <a:lstStyle/>
          <a:p>
            <a:pPr lvl="7" algn="ctr"/>
            <a:r>
              <a:rPr lang="it-IT" sz="2400" b="1" dirty="0">
                <a:solidFill>
                  <a:srgbClr val="002060"/>
                </a:solidFill>
                <a:latin typeface="+mj-lt"/>
                <a:cs typeface="Arial" panose="020B0604020202020204" pitchFamily="34" charset="0"/>
              </a:rPr>
              <a:t>Andamenti congiunturali</a:t>
            </a:r>
          </a:p>
        </p:txBody>
      </p:sp>
      <p:pic>
        <p:nvPicPr>
          <p:cNvPr id="10" name="Immagine 9">
            <a:extLst>
              <a:ext uri="{FF2B5EF4-FFF2-40B4-BE49-F238E27FC236}">
                <a16:creationId xmlns:a16="http://schemas.microsoft.com/office/drawing/2014/main" id="{229EDBDD-CE0B-4CA1-A0E2-C728813ABBDC}"/>
              </a:ext>
            </a:extLst>
          </p:cNvPr>
          <p:cNvPicPr>
            <a:picLocks noChangeAspect="1"/>
          </p:cNvPicPr>
          <p:nvPr/>
        </p:nvPicPr>
        <p:blipFill>
          <a:blip r:embed="rId2"/>
          <a:stretch>
            <a:fillRect/>
          </a:stretch>
        </p:blipFill>
        <p:spPr>
          <a:xfrm>
            <a:off x="10492508" y="255380"/>
            <a:ext cx="1049665" cy="542224"/>
          </a:xfrm>
          <a:prstGeom prst="rect">
            <a:avLst/>
          </a:prstGeom>
        </p:spPr>
      </p:pic>
      <p:pic>
        <p:nvPicPr>
          <p:cNvPr id="9" name="Immagine 8">
            <a:extLst>
              <a:ext uri="{FF2B5EF4-FFF2-40B4-BE49-F238E27FC236}">
                <a16:creationId xmlns:a16="http://schemas.microsoft.com/office/drawing/2014/main" id="{DE24BD23-8783-4F2F-990D-BD487194FCD9}"/>
              </a:ext>
            </a:extLst>
          </p:cNvPr>
          <p:cNvPicPr>
            <a:picLocks noChangeAspect="1"/>
          </p:cNvPicPr>
          <p:nvPr/>
        </p:nvPicPr>
        <p:blipFill>
          <a:blip r:embed="rId3"/>
          <a:stretch>
            <a:fillRect/>
          </a:stretch>
        </p:blipFill>
        <p:spPr>
          <a:xfrm>
            <a:off x="10350035" y="5724574"/>
            <a:ext cx="1334610" cy="814338"/>
          </a:xfrm>
          <a:prstGeom prst="rect">
            <a:avLst/>
          </a:prstGeom>
        </p:spPr>
      </p:pic>
      <p:sp>
        <p:nvSpPr>
          <p:cNvPr id="3" name="Segnaposto numero diapositiva 2">
            <a:extLst>
              <a:ext uri="{FF2B5EF4-FFF2-40B4-BE49-F238E27FC236}">
                <a16:creationId xmlns:a16="http://schemas.microsoft.com/office/drawing/2014/main" id="{5E2BD68B-AD1F-4BB1-B979-37797D6EAF26}"/>
              </a:ext>
            </a:extLst>
          </p:cNvPr>
          <p:cNvSpPr>
            <a:spLocks noGrp="1"/>
          </p:cNvSpPr>
          <p:nvPr>
            <p:ph type="sldNum" sz="quarter" idx="12"/>
          </p:nvPr>
        </p:nvSpPr>
        <p:spPr/>
        <p:txBody>
          <a:bodyPr/>
          <a:lstStyle/>
          <a:p>
            <a:fld id="{72CD1BDA-6E50-49BC-9255-A565DB338A2C}" type="slidenum">
              <a:rPr lang="it-IT" smtClean="0"/>
              <a:t>16</a:t>
            </a:fld>
            <a:endParaRPr lang="it-IT"/>
          </a:p>
        </p:txBody>
      </p:sp>
      <p:graphicFrame>
        <p:nvGraphicFramePr>
          <p:cNvPr id="7" name="Tabella 6">
            <a:extLst>
              <a:ext uri="{FF2B5EF4-FFF2-40B4-BE49-F238E27FC236}">
                <a16:creationId xmlns:a16="http://schemas.microsoft.com/office/drawing/2014/main" id="{059F7416-64CF-4D91-A477-44C4D673E98F}"/>
              </a:ext>
            </a:extLst>
          </p:cNvPr>
          <p:cNvGraphicFramePr>
            <a:graphicFrameLocks noGrp="1"/>
          </p:cNvGraphicFramePr>
          <p:nvPr>
            <p:extLst>
              <p:ext uri="{D42A27DB-BD31-4B8C-83A1-F6EECF244321}">
                <p14:modId xmlns:p14="http://schemas.microsoft.com/office/powerpoint/2010/main" val="3743079092"/>
              </p:ext>
            </p:extLst>
          </p:nvPr>
        </p:nvGraphicFramePr>
        <p:xfrm>
          <a:off x="757084" y="870026"/>
          <a:ext cx="3222733" cy="2584073"/>
        </p:xfrm>
        <a:graphic>
          <a:graphicData uri="http://schemas.openxmlformats.org/drawingml/2006/table">
            <a:tbl>
              <a:tblPr/>
              <a:tblGrid>
                <a:gridCol w="1996831">
                  <a:extLst>
                    <a:ext uri="{9D8B030D-6E8A-4147-A177-3AD203B41FA5}">
                      <a16:colId xmlns:a16="http://schemas.microsoft.com/office/drawing/2014/main" val="4022308900"/>
                    </a:ext>
                  </a:extLst>
                </a:gridCol>
                <a:gridCol w="1225902">
                  <a:extLst>
                    <a:ext uri="{9D8B030D-6E8A-4147-A177-3AD203B41FA5}">
                      <a16:colId xmlns:a16="http://schemas.microsoft.com/office/drawing/2014/main" val="2578353692"/>
                    </a:ext>
                  </a:extLst>
                </a:gridCol>
              </a:tblGrid>
              <a:tr h="1004917">
                <a:tc>
                  <a:txBody>
                    <a:bodyPr/>
                    <a:lstStyle/>
                    <a:p>
                      <a:pPr algn="ctr" fontAlgn="ctr"/>
                      <a:r>
                        <a:rPr lang="it-IT" sz="1200" b="1" i="0" u="none" strike="noStrike" dirty="0">
                          <a:solidFill>
                            <a:srgbClr val="1F497D"/>
                          </a:solidFill>
                          <a:effectLst/>
                          <a:latin typeface="Arial" panose="020B0604020202020204" pitchFamily="34" charset="0"/>
                        </a:rPr>
                        <a:t>INDICATORE</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dirty="0">
                          <a:solidFill>
                            <a:srgbClr val="1F497D"/>
                          </a:solidFill>
                          <a:effectLst/>
                          <a:latin typeface="Arial" panose="020B0604020202020204" pitchFamily="34" charset="0"/>
                        </a:rPr>
                        <a:t>% VARIAZIONE 2° SEM. 2020 </a:t>
                      </a:r>
                    </a:p>
                    <a:p>
                      <a:pPr algn="ctr" fontAlgn="ctr"/>
                      <a:r>
                        <a:rPr lang="it-IT" sz="1200" b="1" i="0" u="none" strike="noStrike" dirty="0">
                          <a:solidFill>
                            <a:srgbClr val="1F497D"/>
                          </a:solidFill>
                          <a:effectLst/>
                          <a:latin typeface="Arial" panose="020B0604020202020204" pitchFamily="34" charset="0"/>
                        </a:rPr>
                        <a:t>SU 2° SEM 2019</a:t>
                      </a:r>
                    </a:p>
                  </a:txBody>
                  <a:tcPr marL="0" marR="0" marT="0"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3925765612"/>
                  </a:ext>
                </a:extLst>
              </a:tr>
              <a:tr h="311046">
                <a:tc>
                  <a:txBody>
                    <a:bodyPr/>
                    <a:lstStyle/>
                    <a:p>
                      <a:pPr algn="ctr" fontAlgn="ctr"/>
                      <a:r>
                        <a:rPr lang="it-IT" sz="1200" b="1" i="0" u="none" strike="noStrike">
                          <a:solidFill>
                            <a:srgbClr val="1F497D"/>
                          </a:solidFill>
                          <a:effectLst/>
                          <a:latin typeface="Arial" panose="020B0604020202020204" pitchFamily="34" charset="0"/>
                        </a:rPr>
                        <a:t>PRODUZIONE</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-0,4</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2128255458"/>
                  </a:ext>
                </a:extLst>
              </a:tr>
              <a:tr h="311046">
                <a:tc>
                  <a:txBody>
                    <a:bodyPr/>
                    <a:lstStyle/>
                    <a:p>
                      <a:pPr algn="ctr" fontAlgn="ctr"/>
                      <a:r>
                        <a:rPr lang="it-IT" sz="1200" b="1" i="0" u="none" strike="noStrike">
                          <a:solidFill>
                            <a:srgbClr val="1F497D"/>
                          </a:solidFill>
                          <a:effectLst/>
                          <a:latin typeface="Arial" panose="020B0604020202020204" pitchFamily="34" charset="0"/>
                        </a:rPr>
                        <a:t>FATTURATO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-1,5</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775289709"/>
                  </a:ext>
                </a:extLst>
              </a:tr>
              <a:tr h="311046">
                <a:tc>
                  <a:txBody>
                    <a:bodyPr/>
                    <a:lstStyle/>
                    <a:p>
                      <a:pPr algn="ctr" fontAlgn="ctr"/>
                      <a:r>
                        <a:rPr lang="it-IT" sz="1200" b="1" i="0" u="none" strike="noStrike">
                          <a:solidFill>
                            <a:srgbClr val="1F497D"/>
                          </a:solidFill>
                          <a:effectLst/>
                          <a:latin typeface="Arial" panose="020B0604020202020204" pitchFamily="34" charset="0"/>
                        </a:rPr>
                        <a:t>FATTURATO INTERNO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-5,3</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2009712204"/>
                  </a:ext>
                </a:extLst>
              </a:tr>
              <a:tr h="311046">
                <a:tc>
                  <a:txBody>
                    <a:bodyPr/>
                    <a:lstStyle/>
                    <a:p>
                      <a:pPr algn="ctr" fontAlgn="ctr"/>
                      <a:r>
                        <a:rPr lang="it-IT" sz="1200" b="1" i="0" u="none" strike="noStrike">
                          <a:solidFill>
                            <a:srgbClr val="1F497D"/>
                          </a:solidFill>
                          <a:effectLst/>
                          <a:latin typeface="Arial" panose="020B0604020202020204" pitchFamily="34" charset="0"/>
                        </a:rPr>
                        <a:t>FATTURATO ESTERO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-0,6</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110741523"/>
                  </a:ext>
                </a:extLst>
              </a:tr>
              <a:tr h="334972">
                <a:tc>
                  <a:txBody>
                    <a:bodyPr/>
                    <a:lstStyle/>
                    <a:p>
                      <a:pPr algn="ctr" fontAlgn="ctr"/>
                      <a:r>
                        <a:rPr lang="it-IT" sz="1200" b="1" i="0" u="none" strike="noStrike">
                          <a:solidFill>
                            <a:srgbClr val="1F497D"/>
                          </a:solidFill>
                          <a:effectLst/>
                          <a:latin typeface="Arial" panose="020B0604020202020204" pitchFamily="34" charset="0"/>
                        </a:rPr>
                        <a:t>OCCUPAZIONE</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dirty="0">
                          <a:solidFill>
                            <a:srgbClr val="1F497D"/>
                          </a:solidFill>
                          <a:effectLst/>
                          <a:latin typeface="Arial" panose="020B0604020202020204" pitchFamily="34" charset="0"/>
                        </a:rPr>
                        <a:t>0,1</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762320195"/>
                  </a:ext>
                </a:extLst>
              </a:tr>
            </a:tbl>
          </a:graphicData>
        </a:graphic>
      </p:graphicFrame>
      <p:graphicFrame>
        <p:nvGraphicFramePr>
          <p:cNvPr id="11" name="Grafico 10">
            <a:extLst>
              <a:ext uri="{FF2B5EF4-FFF2-40B4-BE49-F238E27FC236}">
                <a16:creationId xmlns:a16="http://schemas.microsoft.com/office/drawing/2014/main" id="{89FE5CEE-87FC-4FCD-BBBB-91D50280A1D2}"/>
              </a:ext>
            </a:extLst>
          </p:cNvPr>
          <p:cNvGraphicFramePr>
            <a:graphicFrameLocks/>
          </p:cNvGraphicFramePr>
          <p:nvPr>
            <p:extLst>
              <p:ext uri="{D42A27DB-BD31-4B8C-83A1-F6EECF244321}">
                <p14:modId xmlns:p14="http://schemas.microsoft.com/office/powerpoint/2010/main" val="640730006"/>
              </p:ext>
            </p:extLst>
          </p:nvPr>
        </p:nvGraphicFramePr>
        <p:xfrm>
          <a:off x="221226" y="3989439"/>
          <a:ext cx="4785851" cy="258407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afico 13">
            <a:extLst>
              <a:ext uri="{FF2B5EF4-FFF2-40B4-BE49-F238E27FC236}">
                <a16:creationId xmlns:a16="http://schemas.microsoft.com/office/drawing/2014/main" id="{A80C9676-59B8-4D96-AD52-E3FE613DB351}"/>
              </a:ext>
            </a:extLst>
          </p:cNvPr>
          <p:cNvGraphicFramePr>
            <a:graphicFrameLocks/>
          </p:cNvGraphicFramePr>
          <p:nvPr>
            <p:extLst>
              <p:ext uri="{D42A27DB-BD31-4B8C-83A1-F6EECF244321}">
                <p14:modId xmlns:p14="http://schemas.microsoft.com/office/powerpoint/2010/main" val="1374689569"/>
              </p:ext>
            </p:extLst>
          </p:nvPr>
        </p:nvGraphicFramePr>
        <p:xfrm>
          <a:off x="4892517" y="3989439"/>
          <a:ext cx="5040522" cy="25206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Grafico 11">
            <a:extLst>
              <a:ext uri="{FF2B5EF4-FFF2-40B4-BE49-F238E27FC236}">
                <a16:creationId xmlns:a16="http://schemas.microsoft.com/office/drawing/2014/main" id="{6F691359-2016-401A-9F14-446ABDF8A439}"/>
              </a:ext>
            </a:extLst>
          </p:cNvPr>
          <p:cNvGraphicFramePr>
            <a:graphicFrameLocks/>
          </p:cNvGraphicFramePr>
          <p:nvPr>
            <p:extLst>
              <p:ext uri="{D42A27DB-BD31-4B8C-83A1-F6EECF244321}">
                <p14:modId xmlns:p14="http://schemas.microsoft.com/office/powerpoint/2010/main" val="1139399860"/>
              </p:ext>
            </p:extLst>
          </p:nvPr>
        </p:nvGraphicFramePr>
        <p:xfrm>
          <a:off x="4446638" y="797604"/>
          <a:ext cx="5781368" cy="312845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48077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E45CAF-1563-47CB-90C7-C3A8786838FC}"/>
              </a:ext>
            </a:extLst>
          </p:cNvPr>
          <p:cNvSpPr>
            <a:spLocks noGrp="1"/>
          </p:cNvSpPr>
          <p:nvPr>
            <p:ph type="title"/>
          </p:nvPr>
        </p:nvSpPr>
        <p:spPr>
          <a:xfrm>
            <a:off x="838200" y="365125"/>
            <a:ext cx="10515600" cy="251475"/>
          </a:xfrm>
        </p:spPr>
        <p:txBody>
          <a:bodyPr>
            <a:noAutofit/>
          </a:bodyPr>
          <a:lstStyle/>
          <a:p>
            <a:pPr algn="ctr"/>
            <a:r>
              <a:rPr lang="it-IT" sz="2400" b="1" dirty="0">
                <a:solidFill>
                  <a:schemeClr val="accent1">
                    <a:lumMod val="50000"/>
                  </a:schemeClr>
                </a:solidFill>
              </a:rPr>
              <a:t>Ordini - giacenze - materie prime   </a:t>
            </a:r>
          </a:p>
        </p:txBody>
      </p:sp>
      <p:sp>
        <p:nvSpPr>
          <p:cNvPr id="3" name="Segnaposto contenuto 2">
            <a:extLst>
              <a:ext uri="{FF2B5EF4-FFF2-40B4-BE49-F238E27FC236}">
                <a16:creationId xmlns:a16="http://schemas.microsoft.com/office/drawing/2014/main" id="{6E385E2F-A47D-4171-B9F7-A7416E68E8DA}"/>
              </a:ext>
            </a:extLst>
          </p:cNvPr>
          <p:cNvSpPr>
            <a:spLocks noGrp="1"/>
          </p:cNvSpPr>
          <p:nvPr>
            <p:ph idx="1"/>
          </p:nvPr>
        </p:nvSpPr>
        <p:spPr>
          <a:xfrm>
            <a:off x="838200" y="683581"/>
            <a:ext cx="10515600" cy="5493382"/>
          </a:xfrm>
        </p:spPr>
        <p:txBody>
          <a:bodyPr>
            <a:normAutofit/>
          </a:bodyPr>
          <a:lstStyle/>
          <a:p>
            <a:pPr marL="0" indent="0" algn="just">
              <a:lnSpc>
                <a:spcPct val="100000"/>
              </a:lnSpc>
              <a:spcAft>
                <a:spcPts val="0"/>
              </a:spcAft>
              <a:buNone/>
              <a:tabLst>
                <a:tab pos="3060065" algn="ctr"/>
                <a:tab pos="6120130" algn="r"/>
                <a:tab pos="449580" algn="l"/>
              </a:tabLst>
            </a:pPr>
            <a:r>
              <a:rPr lang="it-IT" sz="1600" dirty="0">
                <a:solidFill>
                  <a:srgbClr val="1F497D"/>
                </a:solidFill>
                <a:latin typeface="Calibri" panose="020F0502020204030204" pitchFamily="34" charset="0"/>
                <a:ea typeface="Times New Roman" panose="02020603050405020304" pitchFamily="18" charset="0"/>
              </a:rPr>
              <a:t>Per quel che riguarda gli </a:t>
            </a:r>
            <a:r>
              <a:rPr lang="it-IT" sz="1600" b="1" u="sng" dirty="0">
                <a:solidFill>
                  <a:srgbClr val="1F497D"/>
                </a:solidFill>
                <a:latin typeface="Calibri" panose="020F0502020204030204" pitchFamily="34" charset="0"/>
                <a:ea typeface="Times New Roman" panose="02020603050405020304" pitchFamily="18" charset="0"/>
              </a:rPr>
              <a:t>ordini totali</a:t>
            </a:r>
            <a:r>
              <a:rPr lang="it-IT" sz="1600" dirty="0">
                <a:solidFill>
                  <a:srgbClr val="1F497D"/>
                </a:solidFill>
                <a:latin typeface="Calibri" panose="020F0502020204030204" pitchFamily="34" charset="0"/>
                <a:ea typeface="Times New Roman" panose="02020603050405020304" pitchFamily="18" charset="0"/>
              </a:rPr>
              <a:t>, il 26</a:t>
            </a:r>
            <a:r>
              <a:rPr lang="it-IT" sz="1600" dirty="0">
                <a:solidFill>
                  <a:srgbClr val="1F497D"/>
                </a:solidFill>
                <a:latin typeface="Calibri" panose="020F0502020204030204" pitchFamily="34" charset="0"/>
              </a:rPr>
              <a:t>,8</a:t>
            </a:r>
            <a:r>
              <a:rPr lang="it-IT" sz="1600" dirty="0">
                <a:solidFill>
                  <a:srgbClr val="1F497D"/>
                </a:solidFill>
                <a:latin typeface="Calibri" panose="020F0502020204030204" pitchFamily="34" charset="0"/>
                <a:ea typeface="Times New Roman" panose="02020603050405020304" pitchFamily="18" charset="0"/>
              </a:rPr>
              <a:t>% delle imprese ha segnalato una diminuzione, il 34,2% stazionarietà ed il 39% un aumento. Per gli </a:t>
            </a:r>
            <a:r>
              <a:rPr lang="it-IT" sz="1600" b="1" u="sng" dirty="0">
                <a:solidFill>
                  <a:srgbClr val="1F497D"/>
                </a:solidFill>
                <a:latin typeface="Calibri" panose="020F0502020204030204" pitchFamily="34" charset="0"/>
                <a:ea typeface="Times New Roman" panose="02020603050405020304" pitchFamily="18" charset="0"/>
              </a:rPr>
              <a:t>ordini esteri</a:t>
            </a:r>
            <a:r>
              <a:rPr lang="it-IT" sz="1600" dirty="0">
                <a:solidFill>
                  <a:srgbClr val="1F497D"/>
                </a:solidFill>
                <a:latin typeface="Calibri" panose="020F0502020204030204" pitchFamily="34" charset="0"/>
                <a:ea typeface="Times New Roman" panose="02020603050405020304" pitchFamily="18" charset="0"/>
              </a:rPr>
              <a:t>, il 31,7% delle imprese li ha avuti in diminuzione, il 53,7% li ha visti stazionari mentre solo il 14,6% in aumento.</a:t>
            </a:r>
            <a:endParaRPr lang="it-IT" sz="1100" dirty="0">
              <a:latin typeface="Times New Roman" panose="02020603050405020304" pitchFamily="18" charset="0"/>
              <a:ea typeface="Times New Roman" panose="02020603050405020304" pitchFamily="18" charset="0"/>
            </a:endParaRPr>
          </a:p>
          <a:p>
            <a:pPr>
              <a:lnSpc>
                <a:spcPct val="100000"/>
              </a:lnSpc>
            </a:pPr>
            <a:endParaRPr lang="it-IT" sz="1600" dirty="0"/>
          </a:p>
          <a:p>
            <a:endParaRPr lang="it-IT" sz="1600" dirty="0"/>
          </a:p>
          <a:p>
            <a:endParaRPr lang="it-IT" sz="1600" dirty="0"/>
          </a:p>
          <a:p>
            <a:endParaRPr lang="it-IT" sz="1600" dirty="0"/>
          </a:p>
          <a:p>
            <a:pPr marL="0" indent="0">
              <a:buNone/>
            </a:pPr>
            <a:endParaRPr lang="it-IT" sz="1600" dirty="0"/>
          </a:p>
          <a:p>
            <a:pPr marL="0" indent="0" algn="just">
              <a:buNone/>
            </a:pPr>
            <a:endParaRPr lang="it-IT" sz="1600" dirty="0">
              <a:solidFill>
                <a:schemeClr val="accent1">
                  <a:lumMod val="50000"/>
                </a:schemeClr>
              </a:solidFill>
            </a:endParaRPr>
          </a:p>
          <a:p>
            <a:pPr marL="0" indent="0" algn="just">
              <a:buNone/>
            </a:pPr>
            <a:r>
              <a:rPr lang="it-IT" sz="1600" dirty="0">
                <a:solidFill>
                  <a:schemeClr val="accent1">
                    <a:lumMod val="50000"/>
                  </a:schemeClr>
                </a:solidFill>
              </a:rPr>
              <a:t>Il dato relativo alle giacenze mostra una stazionarietà per il 63,4% del campione, un aumento per il 19,5% ed una diminuzione per il 17,1%. Il costo delle materie prime ha visto il dato in aumento per il 14,6%, una stazionarietà per l’80,5% ed una diminuzione per il 4,9%.</a:t>
            </a:r>
          </a:p>
        </p:txBody>
      </p:sp>
      <p:graphicFrame>
        <p:nvGraphicFramePr>
          <p:cNvPr id="8" name="Grafico 7">
            <a:extLst>
              <a:ext uri="{FF2B5EF4-FFF2-40B4-BE49-F238E27FC236}">
                <a16:creationId xmlns:a16="http://schemas.microsoft.com/office/drawing/2014/main" id="{2705C589-F335-4B92-86D3-86272EEF0390}"/>
              </a:ext>
            </a:extLst>
          </p:cNvPr>
          <p:cNvGraphicFramePr>
            <a:graphicFrameLocks/>
          </p:cNvGraphicFramePr>
          <p:nvPr/>
        </p:nvGraphicFramePr>
        <p:xfrm>
          <a:off x="1358282" y="1269507"/>
          <a:ext cx="3488925" cy="18641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co 8">
            <a:extLst>
              <a:ext uri="{FF2B5EF4-FFF2-40B4-BE49-F238E27FC236}">
                <a16:creationId xmlns:a16="http://schemas.microsoft.com/office/drawing/2014/main" id="{D614B41C-B267-4DF5-AC11-0DD2F5BD0D57}"/>
              </a:ext>
            </a:extLst>
          </p:cNvPr>
          <p:cNvGraphicFramePr>
            <a:graphicFrameLocks/>
          </p:cNvGraphicFramePr>
          <p:nvPr/>
        </p:nvGraphicFramePr>
        <p:xfrm>
          <a:off x="6715124" y="1269507"/>
          <a:ext cx="3848101" cy="18641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fico 9">
            <a:extLst>
              <a:ext uri="{FF2B5EF4-FFF2-40B4-BE49-F238E27FC236}">
                <a16:creationId xmlns:a16="http://schemas.microsoft.com/office/drawing/2014/main" id="{24750D49-B578-436F-9BD8-8BD6F3A93EB2}"/>
              </a:ext>
            </a:extLst>
          </p:cNvPr>
          <p:cNvGraphicFramePr>
            <a:graphicFrameLocks/>
          </p:cNvGraphicFramePr>
          <p:nvPr/>
        </p:nvGraphicFramePr>
        <p:xfrm>
          <a:off x="1358282" y="4168778"/>
          <a:ext cx="3204193" cy="20056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afico 10">
            <a:extLst>
              <a:ext uri="{FF2B5EF4-FFF2-40B4-BE49-F238E27FC236}">
                <a16:creationId xmlns:a16="http://schemas.microsoft.com/office/drawing/2014/main" id="{C22D9DBD-C243-4F3C-AE26-8DDA03516DA0}"/>
              </a:ext>
            </a:extLst>
          </p:cNvPr>
          <p:cNvGraphicFramePr>
            <a:graphicFrameLocks/>
          </p:cNvGraphicFramePr>
          <p:nvPr>
            <p:extLst>
              <p:ext uri="{D42A27DB-BD31-4B8C-83A1-F6EECF244321}">
                <p14:modId xmlns:p14="http://schemas.microsoft.com/office/powerpoint/2010/main" val="2135084372"/>
              </p:ext>
            </p:extLst>
          </p:nvPr>
        </p:nvGraphicFramePr>
        <p:xfrm>
          <a:off x="7810667" y="4509168"/>
          <a:ext cx="4019549" cy="2126294"/>
        </p:xfrm>
        <a:graphic>
          <a:graphicData uri="http://schemas.openxmlformats.org/drawingml/2006/chart">
            <c:chart xmlns:c="http://schemas.openxmlformats.org/drawingml/2006/chart" xmlns:r="http://schemas.openxmlformats.org/officeDocument/2006/relationships" r:id="rId5"/>
          </a:graphicData>
        </a:graphic>
      </p:graphicFrame>
      <p:pic>
        <p:nvPicPr>
          <p:cNvPr id="4" name="Immagine 3">
            <a:extLst>
              <a:ext uri="{FF2B5EF4-FFF2-40B4-BE49-F238E27FC236}">
                <a16:creationId xmlns:a16="http://schemas.microsoft.com/office/drawing/2014/main" id="{9E61EF0C-A59A-4B02-B69F-2FEF712C62E1}"/>
              </a:ext>
            </a:extLst>
          </p:cNvPr>
          <p:cNvPicPr>
            <a:picLocks noChangeAspect="1"/>
          </p:cNvPicPr>
          <p:nvPr/>
        </p:nvPicPr>
        <p:blipFill>
          <a:blip r:embed="rId6"/>
          <a:stretch>
            <a:fillRect/>
          </a:stretch>
        </p:blipFill>
        <p:spPr>
          <a:xfrm>
            <a:off x="10725589" y="186937"/>
            <a:ext cx="1048603" cy="542591"/>
          </a:xfrm>
          <a:prstGeom prst="rect">
            <a:avLst/>
          </a:prstGeom>
        </p:spPr>
      </p:pic>
      <p:sp>
        <p:nvSpPr>
          <p:cNvPr id="5" name="Segnaposto numero diapositiva 4">
            <a:extLst>
              <a:ext uri="{FF2B5EF4-FFF2-40B4-BE49-F238E27FC236}">
                <a16:creationId xmlns:a16="http://schemas.microsoft.com/office/drawing/2014/main" id="{A2BF9A4D-23EA-4AA6-8AA6-1889DE439216}"/>
              </a:ext>
            </a:extLst>
          </p:cNvPr>
          <p:cNvSpPr>
            <a:spLocks noGrp="1"/>
          </p:cNvSpPr>
          <p:nvPr>
            <p:ph type="sldNum" sz="quarter" idx="12"/>
          </p:nvPr>
        </p:nvSpPr>
        <p:spPr/>
        <p:txBody>
          <a:bodyPr/>
          <a:lstStyle/>
          <a:p>
            <a:fld id="{72CD1BDA-6E50-49BC-9255-A565DB338A2C}" type="slidenum">
              <a:rPr lang="it-IT" smtClean="0"/>
              <a:t>17</a:t>
            </a:fld>
            <a:endParaRPr lang="it-IT"/>
          </a:p>
        </p:txBody>
      </p:sp>
      <p:graphicFrame>
        <p:nvGraphicFramePr>
          <p:cNvPr id="14" name="Grafico 13">
            <a:extLst>
              <a:ext uri="{FF2B5EF4-FFF2-40B4-BE49-F238E27FC236}">
                <a16:creationId xmlns:a16="http://schemas.microsoft.com/office/drawing/2014/main" id="{55B3AFFC-266B-41AD-B1CA-5B6B77A8F2E9}"/>
              </a:ext>
            </a:extLst>
          </p:cNvPr>
          <p:cNvGraphicFramePr>
            <a:graphicFrameLocks/>
          </p:cNvGraphicFramePr>
          <p:nvPr>
            <p:extLst>
              <p:ext uri="{D42A27DB-BD31-4B8C-83A1-F6EECF244321}">
                <p14:modId xmlns:p14="http://schemas.microsoft.com/office/powerpoint/2010/main" val="447331006"/>
              </p:ext>
            </p:extLst>
          </p:nvPr>
        </p:nvGraphicFramePr>
        <p:xfrm>
          <a:off x="1878364" y="1512203"/>
          <a:ext cx="3488925" cy="209540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 name="Grafico 14">
            <a:extLst>
              <a:ext uri="{FF2B5EF4-FFF2-40B4-BE49-F238E27FC236}">
                <a16:creationId xmlns:a16="http://schemas.microsoft.com/office/drawing/2014/main" id="{77D14051-CB8A-4C46-9DEE-8661E0637783}"/>
              </a:ext>
            </a:extLst>
          </p:cNvPr>
          <p:cNvGraphicFramePr>
            <a:graphicFrameLocks/>
          </p:cNvGraphicFramePr>
          <p:nvPr>
            <p:extLst>
              <p:ext uri="{D42A27DB-BD31-4B8C-83A1-F6EECF244321}">
                <p14:modId xmlns:p14="http://schemas.microsoft.com/office/powerpoint/2010/main" val="1731790619"/>
              </p:ext>
            </p:extLst>
          </p:nvPr>
        </p:nvGraphicFramePr>
        <p:xfrm>
          <a:off x="5924549" y="1512203"/>
          <a:ext cx="3488925" cy="209540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6" name="Grafico 15">
            <a:extLst>
              <a:ext uri="{FF2B5EF4-FFF2-40B4-BE49-F238E27FC236}">
                <a16:creationId xmlns:a16="http://schemas.microsoft.com/office/drawing/2014/main" id="{77104B9F-4BB0-43FD-BFA0-16493F66B77B}"/>
              </a:ext>
            </a:extLst>
          </p:cNvPr>
          <p:cNvGraphicFramePr>
            <a:graphicFrameLocks/>
          </p:cNvGraphicFramePr>
          <p:nvPr>
            <p:extLst>
              <p:ext uri="{D42A27DB-BD31-4B8C-83A1-F6EECF244321}">
                <p14:modId xmlns:p14="http://schemas.microsoft.com/office/powerpoint/2010/main" val="915796302"/>
              </p:ext>
            </p:extLst>
          </p:nvPr>
        </p:nvGraphicFramePr>
        <p:xfrm>
          <a:off x="1878365" y="4540053"/>
          <a:ext cx="3484043" cy="2095409"/>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7" name="Grafico 16">
            <a:extLst>
              <a:ext uri="{FF2B5EF4-FFF2-40B4-BE49-F238E27FC236}">
                <a16:creationId xmlns:a16="http://schemas.microsoft.com/office/drawing/2014/main" id="{7DBE1353-48B3-46A7-88D4-8632CA35E416}"/>
              </a:ext>
            </a:extLst>
          </p:cNvPr>
          <p:cNvGraphicFramePr>
            <a:graphicFrameLocks/>
          </p:cNvGraphicFramePr>
          <p:nvPr>
            <p:extLst>
              <p:ext uri="{D42A27DB-BD31-4B8C-83A1-F6EECF244321}">
                <p14:modId xmlns:p14="http://schemas.microsoft.com/office/powerpoint/2010/main" val="3385859559"/>
              </p:ext>
            </p:extLst>
          </p:nvPr>
        </p:nvGraphicFramePr>
        <p:xfrm>
          <a:off x="5924549" y="4540053"/>
          <a:ext cx="3484043" cy="2095409"/>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2754620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8FFE97-BE9B-42C1-BAC2-CD83043DC82B}"/>
              </a:ext>
            </a:extLst>
          </p:cNvPr>
          <p:cNvSpPr>
            <a:spLocks noGrp="1"/>
          </p:cNvSpPr>
          <p:nvPr>
            <p:ph type="title"/>
          </p:nvPr>
        </p:nvSpPr>
        <p:spPr/>
        <p:txBody>
          <a:bodyPr/>
          <a:lstStyle/>
          <a:p>
            <a:pPr algn="ctr"/>
            <a:r>
              <a:rPr lang="it-IT" sz="2400" b="1" dirty="0">
                <a:solidFill>
                  <a:srgbClr val="4472C4">
                    <a:lumMod val="50000"/>
                  </a:srgbClr>
                </a:solidFill>
              </a:rPr>
              <a:t>Occupazione e cassa integrazione</a:t>
            </a:r>
            <a:endParaRPr lang="it-IT" dirty="0"/>
          </a:p>
        </p:txBody>
      </p:sp>
      <p:sp>
        <p:nvSpPr>
          <p:cNvPr id="6" name="Rettangolo 5">
            <a:extLst>
              <a:ext uri="{FF2B5EF4-FFF2-40B4-BE49-F238E27FC236}">
                <a16:creationId xmlns:a16="http://schemas.microsoft.com/office/drawing/2014/main" id="{EE01BFEA-12C0-459E-BE24-583E2BBED303}"/>
              </a:ext>
            </a:extLst>
          </p:cNvPr>
          <p:cNvSpPr/>
          <p:nvPr/>
        </p:nvSpPr>
        <p:spPr>
          <a:xfrm>
            <a:off x="711200" y="1284817"/>
            <a:ext cx="10945091" cy="4152547"/>
          </a:xfrm>
          <a:prstGeom prst="rect">
            <a:avLst/>
          </a:prstGeom>
        </p:spPr>
        <p:txBody>
          <a:bodyPr wrap="square">
            <a:spAutoFit/>
          </a:bodyPr>
          <a:lstStyle/>
          <a:p>
            <a:pPr lvl="0">
              <a:lnSpc>
                <a:spcPct val="150000"/>
              </a:lnSpc>
              <a:spcBef>
                <a:spcPts val="1000"/>
              </a:spcBef>
            </a:pPr>
            <a:r>
              <a:rPr lang="it-IT" sz="1600" dirty="0">
                <a:solidFill>
                  <a:srgbClr val="4472C4">
                    <a:lumMod val="50000"/>
                  </a:srgbClr>
                </a:solidFill>
              </a:rPr>
              <a:t>Per quanto riguarda il ricorso alla CIG gli associati hanno indicato: da escludersi 50%, probabile ma limitata 22,5%, poco probabile 20%, probabile e consistente 7,5%. Le difficoltà di reperimento del personale risultano: nessuna 17,9%, bassa 20,5,%, media 38,6%, elevata 17,9%, molto elevata 5,1%.</a:t>
            </a:r>
          </a:p>
          <a:p>
            <a:pPr lvl="0">
              <a:lnSpc>
                <a:spcPct val="150000"/>
              </a:lnSpc>
              <a:spcBef>
                <a:spcPts val="1000"/>
              </a:spcBef>
            </a:pPr>
            <a:endParaRPr lang="it-IT" sz="1600" dirty="0">
              <a:solidFill>
                <a:srgbClr val="4472C4">
                  <a:lumMod val="50000"/>
                </a:srgbClr>
              </a:solidFill>
            </a:endParaRPr>
          </a:p>
          <a:p>
            <a:pPr lvl="0">
              <a:lnSpc>
                <a:spcPct val="150000"/>
              </a:lnSpc>
              <a:spcBef>
                <a:spcPts val="1000"/>
              </a:spcBef>
            </a:pPr>
            <a:endParaRPr lang="it-IT" sz="1600" dirty="0">
              <a:solidFill>
                <a:srgbClr val="4472C4">
                  <a:lumMod val="50000"/>
                </a:srgbClr>
              </a:solidFill>
            </a:endParaRPr>
          </a:p>
          <a:p>
            <a:pPr lvl="0">
              <a:lnSpc>
                <a:spcPct val="150000"/>
              </a:lnSpc>
              <a:spcBef>
                <a:spcPts val="1000"/>
              </a:spcBef>
            </a:pPr>
            <a:endParaRPr lang="it-IT" sz="1600" dirty="0">
              <a:solidFill>
                <a:srgbClr val="4472C4">
                  <a:lumMod val="50000"/>
                </a:srgbClr>
              </a:solidFill>
            </a:endParaRPr>
          </a:p>
          <a:p>
            <a:pPr lvl="0" algn="just">
              <a:lnSpc>
                <a:spcPct val="150000"/>
              </a:lnSpc>
              <a:spcBef>
                <a:spcPts val="1000"/>
              </a:spcBef>
              <a:tabLst>
                <a:tab pos="3060065" algn="ctr"/>
                <a:tab pos="6120130" algn="r"/>
              </a:tabLst>
            </a:pPr>
            <a:endParaRPr lang="it-IT" b="1" dirty="0">
              <a:solidFill>
                <a:srgbClr val="1F497D"/>
              </a:solidFill>
              <a:latin typeface="Aparajita" panose="02020603050405020304" pitchFamily="18" charset="0"/>
              <a:ea typeface="Times New Roman" panose="02020603050405020304" pitchFamily="18" charset="0"/>
              <a:cs typeface="Aparajita" panose="02020603050405020304" pitchFamily="18" charset="0"/>
            </a:endParaRPr>
          </a:p>
          <a:p>
            <a:pPr lvl="0" algn="just">
              <a:lnSpc>
                <a:spcPct val="150000"/>
              </a:lnSpc>
              <a:spcBef>
                <a:spcPts val="1000"/>
              </a:spcBef>
              <a:tabLst>
                <a:tab pos="3060065" algn="ctr"/>
                <a:tab pos="6120130" algn="r"/>
              </a:tabLst>
            </a:pPr>
            <a:endParaRPr lang="it-IT" b="1" dirty="0">
              <a:solidFill>
                <a:srgbClr val="1F497D"/>
              </a:solidFill>
              <a:latin typeface="Aparajita" panose="02020603050405020304" pitchFamily="18" charset="0"/>
              <a:ea typeface="Times New Roman" panose="02020603050405020304" pitchFamily="18" charset="0"/>
              <a:cs typeface="Aparajita" panose="02020603050405020304" pitchFamily="18" charset="0"/>
            </a:endParaRPr>
          </a:p>
          <a:p>
            <a:pPr>
              <a:lnSpc>
                <a:spcPct val="150000"/>
              </a:lnSpc>
            </a:pPr>
            <a:endParaRPr lang="it-IT" sz="1200" dirty="0">
              <a:latin typeface="Times New Roman" panose="02020603050405020304" pitchFamily="18" charset="0"/>
              <a:ea typeface="Times New Roman" panose="02020603050405020304" pitchFamily="18" charset="0"/>
            </a:endParaRPr>
          </a:p>
        </p:txBody>
      </p:sp>
      <p:pic>
        <p:nvPicPr>
          <p:cNvPr id="7" name="Immagine 6">
            <a:extLst>
              <a:ext uri="{FF2B5EF4-FFF2-40B4-BE49-F238E27FC236}">
                <a16:creationId xmlns:a16="http://schemas.microsoft.com/office/drawing/2014/main" id="{AE17BA2B-285E-4B9F-BBA0-3A0F44F87224}"/>
              </a:ext>
            </a:extLst>
          </p:cNvPr>
          <p:cNvPicPr>
            <a:picLocks noChangeAspect="1"/>
          </p:cNvPicPr>
          <p:nvPr/>
        </p:nvPicPr>
        <p:blipFill>
          <a:blip r:embed="rId2"/>
          <a:stretch>
            <a:fillRect/>
          </a:stretch>
        </p:blipFill>
        <p:spPr>
          <a:xfrm>
            <a:off x="10250193" y="5674963"/>
            <a:ext cx="1560945" cy="817912"/>
          </a:xfrm>
          <a:prstGeom prst="rect">
            <a:avLst/>
          </a:prstGeom>
        </p:spPr>
      </p:pic>
      <p:pic>
        <p:nvPicPr>
          <p:cNvPr id="10" name="Immagine 9">
            <a:extLst>
              <a:ext uri="{FF2B5EF4-FFF2-40B4-BE49-F238E27FC236}">
                <a16:creationId xmlns:a16="http://schemas.microsoft.com/office/drawing/2014/main" id="{73FF4FBC-4530-46EF-8D94-FA8C90A5A458}"/>
              </a:ext>
            </a:extLst>
          </p:cNvPr>
          <p:cNvPicPr>
            <a:picLocks noChangeAspect="1"/>
          </p:cNvPicPr>
          <p:nvPr/>
        </p:nvPicPr>
        <p:blipFill>
          <a:blip r:embed="rId3"/>
          <a:stretch>
            <a:fillRect/>
          </a:stretch>
        </p:blipFill>
        <p:spPr>
          <a:xfrm>
            <a:off x="10762535" y="365125"/>
            <a:ext cx="1048603" cy="542591"/>
          </a:xfrm>
          <a:prstGeom prst="rect">
            <a:avLst/>
          </a:prstGeom>
        </p:spPr>
      </p:pic>
      <p:sp>
        <p:nvSpPr>
          <p:cNvPr id="4" name="Segnaposto numero diapositiva 3">
            <a:extLst>
              <a:ext uri="{FF2B5EF4-FFF2-40B4-BE49-F238E27FC236}">
                <a16:creationId xmlns:a16="http://schemas.microsoft.com/office/drawing/2014/main" id="{FF3D95CB-9494-44A7-A84D-2BE223FB3BFA}"/>
              </a:ext>
            </a:extLst>
          </p:cNvPr>
          <p:cNvSpPr>
            <a:spLocks noGrp="1"/>
          </p:cNvSpPr>
          <p:nvPr>
            <p:ph type="sldNum" sz="quarter" idx="12"/>
          </p:nvPr>
        </p:nvSpPr>
        <p:spPr/>
        <p:txBody>
          <a:bodyPr/>
          <a:lstStyle/>
          <a:p>
            <a:fld id="{72CD1BDA-6E50-49BC-9255-A565DB338A2C}" type="slidenum">
              <a:rPr lang="it-IT" smtClean="0"/>
              <a:t>18</a:t>
            </a:fld>
            <a:endParaRPr lang="it-IT"/>
          </a:p>
        </p:txBody>
      </p:sp>
      <p:graphicFrame>
        <p:nvGraphicFramePr>
          <p:cNvPr id="11" name="Grafico 10">
            <a:extLst>
              <a:ext uri="{FF2B5EF4-FFF2-40B4-BE49-F238E27FC236}">
                <a16:creationId xmlns:a16="http://schemas.microsoft.com/office/drawing/2014/main" id="{0D075DB8-20B4-4F1E-AAE3-AE73CF1914F7}"/>
              </a:ext>
            </a:extLst>
          </p:cNvPr>
          <p:cNvGraphicFramePr>
            <a:graphicFrameLocks/>
          </p:cNvGraphicFramePr>
          <p:nvPr>
            <p:extLst>
              <p:ext uri="{D42A27DB-BD31-4B8C-83A1-F6EECF244321}">
                <p14:modId xmlns:p14="http://schemas.microsoft.com/office/powerpoint/2010/main" val="1909818749"/>
              </p:ext>
            </p:extLst>
          </p:nvPr>
        </p:nvGraphicFramePr>
        <p:xfrm>
          <a:off x="711200" y="2670594"/>
          <a:ext cx="5245463" cy="30043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afico 11">
            <a:extLst>
              <a:ext uri="{FF2B5EF4-FFF2-40B4-BE49-F238E27FC236}">
                <a16:creationId xmlns:a16="http://schemas.microsoft.com/office/drawing/2014/main" id="{AB3EE757-95EB-478A-A453-DB6D7DD795EB}"/>
              </a:ext>
            </a:extLst>
          </p:cNvPr>
          <p:cNvGraphicFramePr>
            <a:graphicFrameLocks/>
          </p:cNvGraphicFramePr>
          <p:nvPr>
            <p:extLst>
              <p:ext uri="{D42A27DB-BD31-4B8C-83A1-F6EECF244321}">
                <p14:modId xmlns:p14="http://schemas.microsoft.com/office/powerpoint/2010/main" val="4198376985"/>
              </p:ext>
            </p:extLst>
          </p:nvPr>
        </p:nvGraphicFramePr>
        <p:xfrm>
          <a:off x="6565675" y="2670594"/>
          <a:ext cx="5245463" cy="300436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64631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8FDE98-D4E1-472D-BB88-7585F4900501}"/>
              </a:ext>
            </a:extLst>
          </p:cNvPr>
          <p:cNvSpPr>
            <a:spLocks noGrp="1"/>
          </p:cNvSpPr>
          <p:nvPr>
            <p:ph type="title"/>
          </p:nvPr>
        </p:nvSpPr>
        <p:spPr>
          <a:xfrm>
            <a:off x="838200" y="500062"/>
            <a:ext cx="10515600" cy="1325563"/>
          </a:xfrm>
        </p:spPr>
        <p:txBody>
          <a:bodyPr>
            <a:normAutofit/>
          </a:bodyPr>
          <a:lstStyle/>
          <a:p>
            <a:pPr marL="3429000" marR="0" lvl="7" indent="-228600" algn="l" defTabSz="914400" rtl="0" eaLnBrk="1" fontAlgn="auto" latinLnBrk="0" hangingPunct="1">
              <a:lnSpc>
                <a:spcPct val="100000"/>
              </a:lnSpc>
              <a:spcBef>
                <a:spcPts val="500"/>
              </a:spcBef>
              <a:spcAft>
                <a:spcPts val="0"/>
              </a:spcAft>
              <a:tabLst/>
              <a:defRPr/>
            </a:pPr>
            <a:r>
              <a:rPr lang="it-IT" sz="2400" kern="1200" dirty="0">
                <a:solidFill>
                  <a:srgbClr val="002060"/>
                </a:solidFill>
                <a:latin typeface="Calibri" panose="020F0502020204030204"/>
                <a:ea typeface="+mn-ea"/>
                <a:cs typeface="Arial" panose="020B0604020202020204" pitchFamily="34" charset="0"/>
              </a:rPr>
              <a:t>Previsioni I semestre 2021</a:t>
            </a:r>
          </a:p>
        </p:txBody>
      </p:sp>
      <p:sp>
        <p:nvSpPr>
          <p:cNvPr id="3" name="Segnaposto contenuto 2">
            <a:extLst>
              <a:ext uri="{FF2B5EF4-FFF2-40B4-BE49-F238E27FC236}">
                <a16:creationId xmlns:a16="http://schemas.microsoft.com/office/drawing/2014/main" id="{C2925726-D414-4432-9306-0A82C12A9492}"/>
              </a:ext>
            </a:extLst>
          </p:cNvPr>
          <p:cNvSpPr>
            <a:spLocks noGrp="1"/>
          </p:cNvSpPr>
          <p:nvPr>
            <p:ph idx="1"/>
          </p:nvPr>
        </p:nvSpPr>
        <p:spPr/>
        <p:txBody>
          <a:bodyPr/>
          <a:lstStyle/>
          <a:p>
            <a:pPr marL="0" lvl="0" indent="0" algn="just">
              <a:lnSpc>
                <a:spcPct val="150000"/>
              </a:lnSpc>
              <a:buNone/>
              <a:tabLst>
                <a:tab pos="3060065" algn="ctr"/>
                <a:tab pos="6120130" algn="r"/>
                <a:tab pos="449580" algn="l"/>
              </a:tabLst>
            </a:pPr>
            <a:r>
              <a:rPr lang="it-IT" sz="1600" dirty="0">
                <a:solidFill>
                  <a:srgbClr val="1F497D"/>
                </a:solidFill>
                <a:latin typeface="Calibri" panose="020F0502020204030204" pitchFamily="34" charset="0"/>
                <a:ea typeface="Times New Roman" panose="02020603050405020304" pitchFamily="18" charset="0"/>
              </a:rPr>
              <a:t>Le previsioni, relative al primo semestre 2021, evidenziano per la maggior parte delle imprese una aspettativa di stazionarietà. L’andamento della </a:t>
            </a:r>
            <a:r>
              <a:rPr lang="it-IT" sz="1600" b="1" u="sng" dirty="0">
                <a:solidFill>
                  <a:srgbClr val="1F497D"/>
                </a:solidFill>
                <a:latin typeface="Calibri" panose="020F0502020204030204" pitchFamily="34" charset="0"/>
                <a:ea typeface="Times New Roman" panose="02020603050405020304" pitchFamily="18" charset="0"/>
              </a:rPr>
              <a:t>produzione</a:t>
            </a:r>
            <a:r>
              <a:rPr lang="it-IT" sz="1600" dirty="0">
                <a:solidFill>
                  <a:srgbClr val="1F497D"/>
                </a:solidFill>
                <a:latin typeface="Calibri" panose="020F0502020204030204" pitchFamily="34" charset="0"/>
                <a:ea typeface="Times New Roman" panose="02020603050405020304" pitchFamily="18" charset="0"/>
              </a:rPr>
              <a:t> viene previsto stazionario da un 70,7% delle imprese, in aumento da un 19,5% ed il 9,8% degli imprenditori prevede una diminuzione.</a:t>
            </a:r>
            <a:r>
              <a:rPr lang="it-IT" sz="1100" dirty="0">
                <a:solidFill>
                  <a:prstClr val="black"/>
                </a:solidFill>
                <a:latin typeface="Times New Roman" panose="02020603050405020304" pitchFamily="18" charset="0"/>
                <a:ea typeface="Times New Roman" panose="02020603050405020304" pitchFamily="18" charset="0"/>
              </a:rPr>
              <a:t> </a:t>
            </a:r>
            <a:r>
              <a:rPr lang="it-IT" sz="1600" dirty="0">
                <a:solidFill>
                  <a:srgbClr val="1F497D"/>
                </a:solidFill>
                <a:latin typeface="Calibri" panose="020F0502020204030204" pitchFamily="34" charset="0"/>
                <a:ea typeface="Times New Roman" panose="02020603050405020304" pitchFamily="18" charset="0"/>
              </a:rPr>
              <a:t>Per quanto riguarda invece le previsioni sugli </a:t>
            </a:r>
            <a:r>
              <a:rPr lang="it-IT" sz="1600" b="1" u="sng" dirty="0">
                <a:solidFill>
                  <a:srgbClr val="1F497D"/>
                </a:solidFill>
                <a:latin typeface="Calibri" panose="020F0502020204030204" pitchFamily="34" charset="0"/>
                <a:ea typeface="Times New Roman" panose="02020603050405020304" pitchFamily="18" charset="0"/>
              </a:rPr>
              <a:t>ordini</a:t>
            </a:r>
            <a:r>
              <a:rPr lang="it-IT" sz="1600" dirty="0">
                <a:solidFill>
                  <a:srgbClr val="1F497D"/>
                </a:solidFill>
                <a:latin typeface="Calibri" panose="020F0502020204030204" pitchFamily="34" charset="0"/>
                <a:ea typeface="Times New Roman" panose="02020603050405020304" pitchFamily="18" charset="0"/>
              </a:rPr>
              <a:t>: il 51,2% degli imprenditori prevede una stazionarietà, il 34,2% prevede un aumento e il 14,6% una diminuzione. Con riferimento agli </a:t>
            </a:r>
            <a:r>
              <a:rPr lang="it-IT" sz="1600" b="1" u="sng" dirty="0">
                <a:solidFill>
                  <a:srgbClr val="1F497D"/>
                </a:solidFill>
                <a:latin typeface="Calibri" panose="020F0502020204030204" pitchFamily="34" charset="0"/>
                <a:ea typeface="Times New Roman" panose="02020603050405020304" pitchFamily="18" charset="0"/>
              </a:rPr>
              <a:t>ordini esteri</a:t>
            </a:r>
            <a:r>
              <a:rPr lang="it-IT" sz="1600" dirty="0">
                <a:solidFill>
                  <a:srgbClr val="1F497D"/>
                </a:solidFill>
                <a:latin typeface="Calibri" panose="020F0502020204030204" pitchFamily="34" charset="0"/>
                <a:ea typeface="Times New Roman" panose="02020603050405020304" pitchFamily="18" charset="0"/>
              </a:rPr>
              <a:t>: per il 51,2% sono previsti stazionari, per il 31,7% in aumento e per il 17,1% in diminuzione. Per quel che riguarda le </a:t>
            </a:r>
            <a:r>
              <a:rPr lang="it-IT" sz="1600" b="1" u="sng" dirty="0">
                <a:solidFill>
                  <a:srgbClr val="1F497D"/>
                </a:solidFill>
                <a:latin typeface="Calibri" panose="020F0502020204030204" pitchFamily="34" charset="0"/>
                <a:ea typeface="Times New Roman" panose="02020603050405020304" pitchFamily="18" charset="0"/>
              </a:rPr>
              <a:t>giacenze,</a:t>
            </a:r>
            <a:r>
              <a:rPr lang="it-IT" sz="1600" dirty="0">
                <a:solidFill>
                  <a:srgbClr val="1F497D"/>
                </a:solidFill>
                <a:latin typeface="Calibri" panose="020F0502020204030204" pitchFamily="34" charset="0"/>
                <a:ea typeface="Times New Roman" panose="02020603050405020304" pitchFamily="18" charset="0"/>
              </a:rPr>
              <a:t> il 73,1% delle imprese le prevede stazionarie, il 22% in aumento ed il 4,9% in diminuzione.</a:t>
            </a:r>
            <a:r>
              <a:rPr lang="it-IT" sz="1100" dirty="0">
                <a:solidFill>
                  <a:prstClr val="black"/>
                </a:solidFill>
                <a:latin typeface="Times New Roman" panose="02020603050405020304" pitchFamily="18" charset="0"/>
                <a:ea typeface="Times New Roman" panose="02020603050405020304" pitchFamily="18" charset="0"/>
              </a:rPr>
              <a:t> </a:t>
            </a:r>
            <a:r>
              <a:rPr lang="it-IT" sz="1600" dirty="0">
                <a:solidFill>
                  <a:srgbClr val="1F497D"/>
                </a:solidFill>
                <a:latin typeface="Calibri" panose="020F0502020204030204" pitchFamily="34" charset="0"/>
                <a:ea typeface="Times New Roman" panose="02020603050405020304" pitchFamily="18" charset="0"/>
              </a:rPr>
              <a:t>Le previsioni sull’</a:t>
            </a:r>
            <a:r>
              <a:rPr lang="it-IT" sz="1600" b="1" u="sng" dirty="0">
                <a:solidFill>
                  <a:srgbClr val="1F497D"/>
                </a:solidFill>
                <a:latin typeface="Calibri" panose="020F0502020204030204" pitchFamily="34" charset="0"/>
                <a:ea typeface="Times New Roman" panose="02020603050405020304" pitchFamily="18" charset="0"/>
              </a:rPr>
              <a:t>occupazione</a:t>
            </a:r>
            <a:r>
              <a:rPr lang="it-IT" sz="1600" dirty="0">
                <a:solidFill>
                  <a:srgbClr val="1F497D"/>
                </a:solidFill>
                <a:latin typeface="Calibri" panose="020F0502020204030204" pitchFamily="34" charset="0"/>
                <a:ea typeface="Times New Roman" panose="02020603050405020304" pitchFamily="18" charset="0"/>
              </a:rPr>
              <a:t> sono stazionarie per il 70,7% del campione, in crescita per il 19,5% ed in calo per il 9,8%.</a:t>
            </a:r>
            <a:endParaRPr lang="it-IT" sz="1100" dirty="0">
              <a:solidFill>
                <a:prstClr val="black"/>
              </a:solidFill>
              <a:latin typeface="Times New Roman" panose="02020603050405020304" pitchFamily="18" charset="0"/>
              <a:ea typeface="Times New Roman" panose="02020603050405020304" pitchFamily="18" charset="0"/>
            </a:endParaRPr>
          </a:p>
          <a:p>
            <a:pPr marL="0" indent="0">
              <a:buNone/>
            </a:pPr>
            <a:endParaRPr lang="it-IT" dirty="0"/>
          </a:p>
        </p:txBody>
      </p:sp>
      <p:pic>
        <p:nvPicPr>
          <p:cNvPr id="4" name="Immagine 3">
            <a:extLst>
              <a:ext uri="{FF2B5EF4-FFF2-40B4-BE49-F238E27FC236}">
                <a16:creationId xmlns:a16="http://schemas.microsoft.com/office/drawing/2014/main" id="{4A48A792-A598-4C79-859B-7AA373AF1CEB}"/>
              </a:ext>
            </a:extLst>
          </p:cNvPr>
          <p:cNvPicPr>
            <a:picLocks noChangeAspect="1"/>
          </p:cNvPicPr>
          <p:nvPr/>
        </p:nvPicPr>
        <p:blipFill>
          <a:blip r:embed="rId2"/>
          <a:stretch>
            <a:fillRect/>
          </a:stretch>
        </p:blipFill>
        <p:spPr>
          <a:xfrm>
            <a:off x="10605516" y="287915"/>
            <a:ext cx="1048603" cy="542591"/>
          </a:xfrm>
          <a:prstGeom prst="rect">
            <a:avLst/>
          </a:prstGeom>
        </p:spPr>
      </p:pic>
      <p:pic>
        <p:nvPicPr>
          <p:cNvPr id="6" name="Immagine 5">
            <a:extLst>
              <a:ext uri="{FF2B5EF4-FFF2-40B4-BE49-F238E27FC236}">
                <a16:creationId xmlns:a16="http://schemas.microsoft.com/office/drawing/2014/main" id="{0953ABD2-4D9A-4879-A7EF-6F4AB9604C76}"/>
              </a:ext>
            </a:extLst>
          </p:cNvPr>
          <p:cNvPicPr>
            <a:picLocks noChangeAspect="1"/>
          </p:cNvPicPr>
          <p:nvPr/>
        </p:nvPicPr>
        <p:blipFill>
          <a:blip r:embed="rId3"/>
          <a:stretch>
            <a:fillRect/>
          </a:stretch>
        </p:blipFill>
        <p:spPr>
          <a:xfrm>
            <a:off x="10462247" y="5771544"/>
            <a:ext cx="1335140" cy="810838"/>
          </a:xfrm>
          <a:prstGeom prst="rect">
            <a:avLst/>
          </a:prstGeom>
        </p:spPr>
      </p:pic>
      <p:sp>
        <p:nvSpPr>
          <p:cNvPr id="5" name="Segnaposto numero diapositiva 4">
            <a:extLst>
              <a:ext uri="{FF2B5EF4-FFF2-40B4-BE49-F238E27FC236}">
                <a16:creationId xmlns:a16="http://schemas.microsoft.com/office/drawing/2014/main" id="{FA6234A5-6C8C-45EF-A390-9C2F7B4A066F}"/>
              </a:ext>
            </a:extLst>
          </p:cNvPr>
          <p:cNvSpPr>
            <a:spLocks noGrp="1"/>
          </p:cNvSpPr>
          <p:nvPr>
            <p:ph type="sldNum" sz="quarter" idx="12"/>
          </p:nvPr>
        </p:nvSpPr>
        <p:spPr/>
        <p:txBody>
          <a:bodyPr/>
          <a:lstStyle/>
          <a:p>
            <a:fld id="{72CD1BDA-6E50-49BC-9255-A565DB338A2C}" type="slidenum">
              <a:rPr lang="it-IT" smtClean="0"/>
              <a:t>19</a:t>
            </a:fld>
            <a:endParaRPr lang="it-IT"/>
          </a:p>
        </p:txBody>
      </p:sp>
    </p:spTree>
    <p:extLst>
      <p:ext uri="{BB962C8B-B14F-4D97-AF65-F5344CB8AC3E}">
        <p14:creationId xmlns:p14="http://schemas.microsoft.com/office/powerpoint/2010/main" val="1355564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39F33E0-3BEA-4655-8830-2F2B23BF1E39}"/>
              </a:ext>
            </a:extLst>
          </p:cNvPr>
          <p:cNvSpPr>
            <a:spLocks noGrp="1"/>
          </p:cNvSpPr>
          <p:nvPr>
            <p:ph idx="1"/>
          </p:nvPr>
        </p:nvSpPr>
        <p:spPr>
          <a:xfrm>
            <a:off x="838200" y="415636"/>
            <a:ext cx="10515600" cy="5761327"/>
          </a:xfrm>
        </p:spPr>
        <p:txBody>
          <a:bodyPr/>
          <a:lstStyle/>
          <a:p>
            <a:endParaRPr lang="it-IT" dirty="0"/>
          </a:p>
          <a:p>
            <a:pPr marL="0" indent="0">
              <a:buNone/>
            </a:pPr>
            <a:endParaRPr lang="it-IT" dirty="0"/>
          </a:p>
          <a:p>
            <a:endParaRPr lang="it-IT" dirty="0"/>
          </a:p>
          <a:p>
            <a:endParaRPr lang="it-IT" dirty="0"/>
          </a:p>
          <a:p>
            <a:endParaRPr lang="it-IT" dirty="0"/>
          </a:p>
          <a:p>
            <a:pPr lvl="7">
              <a:buFont typeface="Wingdings" panose="05000000000000000000" pitchFamily="2" charset="2"/>
              <a:buChar char="Ø"/>
            </a:pPr>
            <a:r>
              <a:rPr lang="it-IT" sz="1600" dirty="0">
                <a:solidFill>
                  <a:srgbClr val="002060"/>
                </a:solidFill>
                <a:cs typeface="Arial" panose="020B0604020202020204" pitchFamily="34" charset="0"/>
              </a:rPr>
              <a:t>Ravenna: premessa</a:t>
            </a:r>
          </a:p>
          <a:p>
            <a:pPr lvl="7">
              <a:buFont typeface="Wingdings" panose="05000000000000000000" pitchFamily="2" charset="2"/>
              <a:buChar char="Ø"/>
            </a:pPr>
            <a:r>
              <a:rPr lang="it-IT" sz="1600" dirty="0">
                <a:solidFill>
                  <a:srgbClr val="002060"/>
                </a:solidFill>
                <a:cs typeface="Arial" panose="020B0604020202020204" pitchFamily="34" charset="0"/>
              </a:rPr>
              <a:t>Andamenti congiunturali</a:t>
            </a:r>
          </a:p>
          <a:p>
            <a:pPr lvl="7">
              <a:buFont typeface="Wingdings" panose="05000000000000000000" pitchFamily="2" charset="2"/>
              <a:buChar char="Ø"/>
            </a:pPr>
            <a:r>
              <a:rPr lang="it-IT" sz="1600" dirty="0">
                <a:solidFill>
                  <a:srgbClr val="002060"/>
                </a:solidFill>
                <a:cs typeface="Arial" panose="020B0604020202020204" pitchFamily="34" charset="0"/>
              </a:rPr>
              <a:t>Ordini, giacenze e materie prime</a:t>
            </a:r>
          </a:p>
          <a:p>
            <a:pPr lvl="7">
              <a:buFont typeface="Wingdings" panose="05000000000000000000" pitchFamily="2" charset="2"/>
              <a:buChar char="Ø"/>
            </a:pPr>
            <a:r>
              <a:rPr lang="it-IT" sz="1600" dirty="0">
                <a:solidFill>
                  <a:srgbClr val="002060"/>
                </a:solidFill>
                <a:cs typeface="Arial" panose="020B0604020202020204" pitchFamily="34" charset="0"/>
              </a:rPr>
              <a:t>Occupazione e cassa integrazione</a:t>
            </a:r>
          </a:p>
          <a:p>
            <a:pPr lvl="7">
              <a:lnSpc>
                <a:spcPct val="100000"/>
              </a:lnSpc>
              <a:buFont typeface="Wingdings" panose="05000000000000000000" pitchFamily="2" charset="2"/>
              <a:buChar char="Ø"/>
            </a:pPr>
            <a:r>
              <a:rPr lang="it-IT" sz="1600" dirty="0">
                <a:solidFill>
                  <a:srgbClr val="002060"/>
                </a:solidFill>
                <a:cs typeface="Arial" panose="020B0604020202020204" pitchFamily="34" charset="0"/>
              </a:rPr>
              <a:t>Previsioni I semestre 2021</a:t>
            </a:r>
          </a:p>
          <a:p>
            <a:pPr marL="3200400" lvl="7" indent="0">
              <a:buNone/>
            </a:pPr>
            <a:endParaRPr lang="it-IT" sz="1600" dirty="0">
              <a:solidFill>
                <a:srgbClr val="0070C0"/>
              </a:solidFill>
              <a:latin typeface="Arial" panose="020B0604020202020204" pitchFamily="34" charset="0"/>
              <a:cs typeface="Arial" panose="020B0604020202020204" pitchFamily="34" charset="0"/>
            </a:endParaRPr>
          </a:p>
          <a:p>
            <a:pPr marL="3200400" lvl="7" indent="0">
              <a:buNone/>
            </a:pPr>
            <a:endParaRPr lang="it-IT" dirty="0"/>
          </a:p>
          <a:p>
            <a:pPr lvl="7"/>
            <a:endParaRPr lang="it-IT" dirty="0"/>
          </a:p>
          <a:p>
            <a:pPr lvl="7"/>
            <a:endParaRPr lang="it-IT" dirty="0"/>
          </a:p>
          <a:p>
            <a:pPr lvl="7"/>
            <a:endParaRPr lang="it-IT" dirty="0"/>
          </a:p>
          <a:p>
            <a:endParaRPr lang="it-IT" dirty="0"/>
          </a:p>
          <a:p>
            <a:pPr marL="2743200" lvl="6" indent="0">
              <a:buNone/>
            </a:pPr>
            <a:endParaRPr lang="it-IT" dirty="0"/>
          </a:p>
          <a:p>
            <a:pPr marL="2743200" lvl="6" indent="0">
              <a:buNone/>
            </a:pPr>
            <a:endParaRPr lang="it-IT" dirty="0"/>
          </a:p>
        </p:txBody>
      </p:sp>
      <p:pic>
        <p:nvPicPr>
          <p:cNvPr id="4" name="Immagine 3">
            <a:extLst>
              <a:ext uri="{FF2B5EF4-FFF2-40B4-BE49-F238E27FC236}">
                <a16:creationId xmlns:a16="http://schemas.microsoft.com/office/drawing/2014/main" id="{ED58ADDD-999C-4231-9C53-1B237DAC5070}"/>
              </a:ext>
            </a:extLst>
          </p:cNvPr>
          <p:cNvPicPr>
            <a:picLocks noChangeAspect="1"/>
          </p:cNvPicPr>
          <p:nvPr/>
        </p:nvPicPr>
        <p:blipFill>
          <a:blip r:embed="rId2"/>
          <a:stretch>
            <a:fillRect/>
          </a:stretch>
        </p:blipFill>
        <p:spPr>
          <a:xfrm>
            <a:off x="8231170" y="681037"/>
            <a:ext cx="3122630" cy="1618818"/>
          </a:xfrm>
          <a:prstGeom prst="rect">
            <a:avLst/>
          </a:prstGeom>
        </p:spPr>
      </p:pic>
      <p:sp>
        <p:nvSpPr>
          <p:cNvPr id="2" name="Segnaposto numero diapositiva 1">
            <a:extLst>
              <a:ext uri="{FF2B5EF4-FFF2-40B4-BE49-F238E27FC236}">
                <a16:creationId xmlns:a16="http://schemas.microsoft.com/office/drawing/2014/main" id="{0C374144-A3AF-43D8-9075-067365B9FECD}"/>
              </a:ext>
            </a:extLst>
          </p:cNvPr>
          <p:cNvSpPr>
            <a:spLocks noGrp="1"/>
          </p:cNvSpPr>
          <p:nvPr>
            <p:ph type="sldNum" sz="quarter" idx="12"/>
          </p:nvPr>
        </p:nvSpPr>
        <p:spPr/>
        <p:txBody>
          <a:bodyPr/>
          <a:lstStyle/>
          <a:p>
            <a:fld id="{72CD1BDA-6E50-49BC-9255-A565DB338A2C}" type="slidenum">
              <a:rPr lang="it-IT" smtClean="0"/>
              <a:t>20</a:t>
            </a:fld>
            <a:endParaRPr lang="it-IT"/>
          </a:p>
        </p:txBody>
      </p:sp>
    </p:spTree>
    <p:extLst>
      <p:ext uri="{BB962C8B-B14F-4D97-AF65-F5344CB8AC3E}">
        <p14:creationId xmlns:p14="http://schemas.microsoft.com/office/powerpoint/2010/main" val="415031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434F60-107A-40BD-85FF-A2D1CD5D45BE}"/>
              </a:ext>
            </a:extLst>
          </p:cNvPr>
          <p:cNvSpPr>
            <a:spLocks noGrp="1"/>
          </p:cNvSpPr>
          <p:nvPr>
            <p:ph type="title"/>
          </p:nvPr>
        </p:nvSpPr>
        <p:spPr>
          <a:xfrm>
            <a:off x="838200" y="521406"/>
            <a:ext cx="10515600" cy="1325563"/>
          </a:xfrm>
        </p:spPr>
        <p:txBody>
          <a:bodyPr>
            <a:normAutofit/>
          </a:bodyPr>
          <a:lstStyle/>
          <a:p>
            <a:pPr algn="ctr"/>
            <a:r>
              <a:rPr lang="it-IT" sz="2400" b="1" dirty="0">
                <a:solidFill>
                  <a:srgbClr val="002060"/>
                </a:solidFill>
                <a:cs typeface="Arial" panose="020B0604020202020204" pitchFamily="34" charset="0"/>
              </a:rPr>
              <a:t>Ravenna: premessa</a:t>
            </a:r>
            <a:br>
              <a:rPr lang="it-IT" sz="2400" dirty="0">
                <a:solidFill>
                  <a:srgbClr val="002060"/>
                </a:solidFill>
                <a:cs typeface="Arial" panose="020B0604020202020204" pitchFamily="34" charset="0"/>
              </a:rPr>
            </a:br>
            <a:endParaRPr lang="it-IT" sz="2400" b="1" dirty="0">
              <a:solidFill>
                <a:schemeClr val="accent1">
                  <a:lumMod val="50000"/>
                </a:schemeClr>
              </a:solidFill>
            </a:endParaRPr>
          </a:p>
        </p:txBody>
      </p:sp>
      <p:sp>
        <p:nvSpPr>
          <p:cNvPr id="3" name="Segnaposto contenuto 2">
            <a:extLst>
              <a:ext uri="{FF2B5EF4-FFF2-40B4-BE49-F238E27FC236}">
                <a16:creationId xmlns:a16="http://schemas.microsoft.com/office/drawing/2014/main" id="{9F05FECE-DB29-4089-A59A-76F681673AFE}"/>
              </a:ext>
            </a:extLst>
          </p:cNvPr>
          <p:cNvSpPr>
            <a:spLocks noGrp="1"/>
          </p:cNvSpPr>
          <p:nvPr>
            <p:ph idx="1"/>
          </p:nvPr>
        </p:nvSpPr>
        <p:spPr>
          <a:xfrm>
            <a:off x="838200" y="1376035"/>
            <a:ext cx="10174357" cy="4457428"/>
          </a:xfrm>
        </p:spPr>
        <p:txBody>
          <a:bodyPr>
            <a:noAutofit/>
          </a:bodyPr>
          <a:lstStyle/>
          <a:p>
            <a:pPr marL="0" indent="0" algn="just">
              <a:lnSpc>
                <a:spcPct val="150000"/>
              </a:lnSpc>
              <a:spcAft>
                <a:spcPts val="0"/>
              </a:spcAft>
              <a:buNone/>
            </a:pPr>
            <a:r>
              <a:rPr lang="it-IT" sz="1600" dirty="0">
                <a:solidFill>
                  <a:srgbClr val="1F497D"/>
                </a:solidFill>
                <a:latin typeface="Calibri" panose="020F0502020204030204" pitchFamily="34" charset="0"/>
                <a:ea typeface="Times New Roman" panose="02020603050405020304" pitchFamily="18" charset="0"/>
              </a:rPr>
              <a:t>Il secondo semestre del 2020 per la Provincia di Ravenna fotografa una situazione piuttosto disomogenea: una parte del tessuto economico ha ripreso con vigore l’attività mentre continuano ad esserci altre realtà ancora pesantemente colpite dalla crisi causata dall’emergenza sanitaria. Dopo un primo semestre in cui la produzione si attestava, rispetto allo stesso periodo del 2019, su un -16,8% e il fatturato sul -20%, nel secondo semestre tutti gli indicatori economici evidenziano una parziale ripresa. La produzione registra un +0,8%, il fatturato un -0,2%, il fatturato interno +0,1% e il fatturato estero +1,1%. In miglioramento anche il dato sugli ordini: il 39,7% segnala una diminuzione degli ordini totali (nel primo semestre il calo era del 57,2%), per un 31% sono stazionari e per il 29,3% in aumento; per gli ordini esteri un 30,6% li ha visti in diminuzione, un 38,8% stazionari e in aumento il 30,6%.  Leggermente positivo il dato sull’occupazione (+0,6%) che continua però ad essere influenzato dalla proroga del blocco dei licenziamenti.  </a:t>
            </a:r>
            <a:endParaRPr lang="it-IT" sz="1600" b="1" dirty="0">
              <a:solidFill>
                <a:srgbClr val="1F497D"/>
              </a:solidFill>
              <a:latin typeface="Aparajita" panose="02020603050405020304" pitchFamily="18" charset="0"/>
              <a:ea typeface="Times New Roman" panose="02020603050405020304" pitchFamily="18" charset="0"/>
              <a:cs typeface="Aparajita" panose="02020603050405020304" pitchFamily="18" charset="0"/>
            </a:endParaRPr>
          </a:p>
          <a:p>
            <a:pPr marL="0" indent="0" algn="just">
              <a:lnSpc>
                <a:spcPct val="150000"/>
              </a:lnSpc>
              <a:spcAft>
                <a:spcPts val="0"/>
              </a:spcAft>
              <a:buNone/>
              <a:tabLst>
                <a:tab pos="3060065" algn="ctr"/>
                <a:tab pos="6120130" algn="r"/>
              </a:tabLst>
            </a:pPr>
            <a:endParaRPr lang="it-IT" sz="1600" dirty="0">
              <a:solidFill>
                <a:srgbClr val="1F497D"/>
              </a:solidFill>
              <a:latin typeface="Calibri" panose="020F0502020204030204" pitchFamily="34" charset="0"/>
              <a:ea typeface="Times New Roman" panose="02020603050405020304" pitchFamily="18" charset="0"/>
            </a:endParaRPr>
          </a:p>
          <a:p>
            <a:pPr marL="0" indent="0" algn="just">
              <a:lnSpc>
                <a:spcPct val="150000"/>
              </a:lnSpc>
              <a:spcAft>
                <a:spcPts val="0"/>
              </a:spcAft>
              <a:buNone/>
              <a:tabLst>
                <a:tab pos="3060065" algn="ctr"/>
                <a:tab pos="6120130" algn="r"/>
              </a:tabLst>
            </a:pPr>
            <a:endParaRPr lang="it-IT" sz="1600" dirty="0">
              <a:solidFill>
                <a:srgbClr val="1F497D"/>
              </a:solidFill>
              <a:latin typeface="Calibri" panose="020F0502020204030204" pitchFamily="34" charset="0"/>
              <a:ea typeface="Times New Roman" panose="02020603050405020304" pitchFamily="18" charset="0"/>
            </a:endParaRPr>
          </a:p>
          <a:p>
            <a:pPr marL="0" indent="0" algn="just">
              <a:lnSpc>
                <a:spcPct val="150000"/>
              </a:lnSpc>
              <a:spcAft>
                <a:spcPts val="0"/>
              </a:spcAft>
              <a:buNone/>
              <a:tabLst>
                <a:tab pos="3060065" algn="ctr"/>
                <a:tab pos="6120130" algn="r"/>
              </a:tabLst>
            </a:pPr>
            <a:endParaRPr lang="it-IT" sz="1100" dirty="0">
              <a:solidFill>
                <a:srgbClr val="1F497D"/>
              </a:solidFill>
              <a:latin typeface="Times New Roman" panose="02020603050405020304" pitchFamily="18" charset="0"/>
              <a:ea typeface="Times New Roman" panose="02020603050405020304" pitchFamily="18" charset="0"/>
            </a:endParaRPr>
          </a:p>
        </p:txBody>
      </p:sp>
      <p:pic>
        <p:nvPicPr>
          <p:cNvPr id="10" name="Immagine 9">
            <a:extLst>
              <a:ext uri="{FF2B5EF4-FFF2-40B4-BE49-F238E27FC236}">
                <a16:creationId xmlns:a16="http://schemas.microsoft.com/office/drawing/2014/main" id="{229EDBDD-CE0B-4CA1-A0E2-C728813ABBDC}"/>
              </a:ext>
            </a:extLst>
          </p:cNvPr>
          <p:cNvPicPr>
            <a:picLocks noChangeAspect="1"/>
          </p:cNvPicPr>
          <p:nvPr/>
        </p:nvPicPr>
        <p:blipFill>
          <a:blip r:embed="rId2"/>
          <a:stretch>
            <a:fillRect/>
          </a:stretch>
        </p:blipFill>
        <p:spPr>
          <a:xfrm>
            <a:off x="10492508" y="255380"/>
            <a:ext cx="1049665" cy="542224"/>
          </a:xfrm>
          <a:prstGeom prst="rect">
            <a:avLst/>
          </a:prstGeom>
        </p:spPr>
      </p:pic>
      <p:pic>
        <p:nvPicPr>
          <p:cNvPr id="5" name="Immagine 4" descr="Immagine che contiene testo, mappa&#10;&#10;Descrizione generata automaticamente">
            <a:extLst>
              <a:ext uri="{FF2B5EF4-FFF2-40B4-BE49-F238E27FC236}">
                <a16:creationId xmlns:a16="http://schemas.microsoft.com/office/drawing/2014/main" id="{566A0F0F-F7A0-414D-B27E-12D2815BD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8956" y="5702576"/>
            <a:ext cx="1881769" cy="1149460"/>
          </a:xfrm>
          <a:prstGeom prst="rect">
            <a:avLst/>
          </a:prstGeom>
        </p:spPr>
      </p:pic>
      <p:sp>
        <p:nvSpPr>
          <p:cNvPr id="4" name="Segnaposto numero diapositiva 3">
            <a:extLst>
              <a:ext uri="{FF2B5EF4-FFF2-40B4-BE49-F238E27FC236}">
                <a16:creationId xmlns:a16="http://schemas.microsoft.com/office/drawing/2014/main" id="{57B41A05-A347-4AF3-80C3-ED5F0B389A8D}"/>
              </a:ext>
            </a:extLst>
          </p:cNvPr>
          <p:cNvSpPr>
            <a:spLocks noGrp="1"/>
          </p:cNvSpPr>
          <p:nvPr>
            <p:ph type="sldNum" sz="quarter" idx="12"/>
          </p:nvPr>
        </p:nvSpPr>
        <p:spPr/>
        <p:txBody>
          <a:bodyPr/>
          <a:lstStyle/>
          <a:p>
            <a:fld id="{72CD1BDA-6E50-49BC-9255-A565DB338A2C}" type="slidenum">
              <a:rPr lang="it-IT" smtClean="0"/>
              <a:t>21</a:t>
            </a:fld>
            <a:endParaRPr lang="it-IT"/>
          </a:p>
        </p:txBody>
      </p:sp>
    </p:spTree>
    <p:extLst>
      <p:ext uri="{BB962C8B-B14F-4D97-AF65-F5344CB8AC3E}">
        <p14:creationId xmlns:p14="http://schemas.microsoft.com/office/powerpoint/2010/main" val="2761012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434F60-107A-40BD-85FF-A2D1CD5D45BE}"/>
              </a:ext>
            </a:extLst>
          </p:cNvPr>
          <p:cNvSpPr>
            <a:spLocks noGrp="1"/>
          </p:cNvSpPr>
          <p:nvPr>
            <p:ph type="title"/>
          </p:nvPr>
        </p:nvSpPr>
        <p:spPr>
          <a:xfrm>
            <a:off x="838200" y="3978"/>
            <a:ext cx="10515600" cy="1325563"/>
          </a:xfrm>
        </p:spPr>
        <p:txBody>
          <a:bodyPr>
            <a:normAutofit/>
          </a:bodyPr>
          <a:lstStyle/>
          <a:p>
            <a:pPr lvl="7" algn="ctr"/>
            <a:r>
              <a:rPr lang="it-IT" sz="2400" b="1" dirty="0">
                <a:solidFill>
                  <a:srgbClr val="002060"/>
                </a:solidFill>
                <a:latin typeface="+mj-lt"/>
                <a:cs typeface="Arial" panose="020B0604020202020204" pitchFamily="34" charset="0"/>
              </a:rPr>
              <a:t>Andamenti congiunturali</a:t>
            </a:r>
          </a:p>
        </p:txBody>
      </p:sp>
      <p:pic>
        <p:nvPicPr>
          <p:cNvPr id="10" name="Immagine 9">
            <a:extLst>
              <a:ext uri="{FF2B5EF4-FFF2-40B4-BE49-F238E27FC236}">
                <a16:creationId xmlns:a16="http://schemas.microsoft.com/office/drawing/2014/main" id="{229EDBDD-CE0B-4CA1-A0E2-C728813ABBDC}"/>
              </a:ext>
            </a:extLst>
          </p:cNvPr>
          <p:cNvPicPr>
            <a:picLocks noChangeAspect="1"/>
          </p:cNvPicPr>
          <p:nvPr/>
        </p:nvPicPr>
        <p:blipFill>
          <a:blip r:embed="rId2"/>
          <a:stretch>
            <a:fillRect/>
          </a:stretch>
        </p:blipFill>
        <p:spPr>
          <a:xfrm>
            <a:off x="10492508" y="255380"/>
            <a:ext cx="1049665" cy="542224"/>
          </a:xfrm>
          <a:prstGeom prst="rect">
            <a:avLst/>
          </a:prstGeom>
        </p:spPr>
      </p:pic>
      <p:pic>
        <p:nvPicPr>
          <p:cNvPr id="11" name="Immagine 10">
            <a:extLst>
              <a:ext uri="{FF2B5EF4-FFF2-40B4-BE49-F238E27FC236}">
                <a16:creationId xmlns:a16="http://schemas.microsoft.com/office/drawing/2014/main" id="{181D82C8-C8B7-48DA-927B-C5843B8095DC}"/>
              </a:ext>
            </a:extLst>
          </p:cNvPr>
          <p:cNvPicPr>
            <a:picLocks noChangeAspect="1"/>
          </p:cNvPicPr>
          <p:nvPr/>
        </p:nvPicPr>
        <p:blipFill>
          <a:blip r:embed="rId3"/>
          <a:stretch>
            <a:fillRect/>
          </a:stretch>
        </p:blipFill>
        <p:spPr>
          <a:xfrm>
            <a:off x="10230070" y="5639372"/>
            <a:ext cx="1574540" cy="963248"/>
          </a:xfrm>
          <a:prstGeom prst="rect">
            <a:avLst/>
          </a:prstGeom>
        </p:spPr>
      </p:pic>
      <p:sp>
        <p:nvSpPr>
          <p:cNvPr id="4" name="Segnaposto numero diapositiva 3">
            <a:extLst>
              <a:ext uri="{FF2B5EF4-FFF2-40B4-BE49-F238E27FC236}">
                <a16:creationId xmlns:a16="http://schemas.microsoft.com/office/drawing/2014/main" id="{C4FE1B37-A9A2-4979-A045-136CF2B7C4D0}"/>
              </a:ext>
            </a:extLst>
          </p:cNvPr>
          <p:cNvSpPr>
            <a:spLocks noGrp="1"/>
          </p:cNvSpPr>
          <p:nvPr>
            <p:ph type="sldNum" sz="quarter" idx="12"/>
          </p:nvPr>
        </p:nvSpPr>
        <p:spPr/>
        <p:txBody>
          <a:bodyPr/>
          <a:lstStyle/>
          <a:p>
            <a:fld id="{72CD1BDA-6E50-49BC-9255-A565DB338A2C}" type="slidenum">
              <a:rPr lang="it-IT" smtClean="0"/>
              <a:t>22</a:t>
            </a:fld>
            <a:endParaRPr lang="it-IT"/>
          </a:p>
        </p:txBody>
      </p:sp>
      <p:graphicFrame>
        <p:nvGraphicFramePr>
          <p:cNvPr id="6" name="Tabella 5">
            <a:extLst>
              <a:ext uri="{FF2B5EF4-FFF2-40B4-BE49-F238E27FC236}">
                <a16:creationId xmlns:a16="http://schemas.microsoft.com/office/drawing/2014/main" id="{5BA13220-FD25-42D8-887C-3069117D910B}"/>
              </a:ext>
            </a:extLst>
          </p:cNvPr>
          <p:cNvGraphicFramePr>
            <a:graphicFrameLocks noGrp="1"/>
          </p:cNvGraphicFramePr>
          <p:nvPr>
            <p:extLst>
              <p:ext uri="{D42A27DB-BD31-4B8C-83A1-F6EECF244321}">
                <p14:modId xmlns:p14="http://schemas.microsoft.com/office/powerpoint/2010/main" val="165624029"/>
              </p:ext>
            </p:extLst>
          </p:nvPr>
        </p:nvGraphicFramePr>
        <p:xfrm>
          <a:off x="1313493" y="1007524"/>
          <a:ext cx="2997200" cy="2476932"/>
        </p:xfrm>
        <a:graphic>
          <a:graphicData uri="http://schemas.openxmlformats.org/drawingml/2006/table">
            <a:tbl>
              <a:tblPr/>
              <a:tblGrid>
                <a:gridCol w="1788805">
                  <a:extLst>
                    <a:ext uri="{9D8B030D-6E8A-4147-A177-3AD203B41FA5}">
                      <a16:colId xmlns:a16="http://schemas.microsoft.com/office/drawing/2014/main" val="1918892884"/>
                    </a:ext>
                  </a:extLst>
                </a:gridCol>
                <a:gridCol w="1208395">
                  <a:extLst>
                    <a:ext uri="{9D8B030D-6E8A-4147-A177-3AD203B41FA5}">
                      <a16:colId xmlns:a16="http://schemas.microsoft.com/office/drawing/2014/main" val="428284361"/>
                    </a:ext>
                  </a:extLst>
                </a:gridCol>
              </a:tblGrid>
              <a:tr h="957048">
                <a:tc>
                  <a:txBody>
                    <a:bodyPr/>
                    <a:lstStyle/>
                    <a:p>
                      <a:pPr algn="ctr" fontAlgn="ctr"/>
                      <a:r>
                        <a:rPr lang="it-IT" sz="1200" b="1" i="0" u="none" strike="noStrike" dirty="0">
                          <a:solidFill>
                            <a:srgbClr val="1F497D"/>
                          </a:solidFill>
                          <a:effectLst/>
                          <a:latin typeface="Arial" panose="020B0604020202020204" pitchFamily="34" charset="0"/>
                        </a:rPr>
                        <a:t>INDICATORE</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dirty="0">
                          <a:solidFill>
                            <a:srgbClr val="1F497D"/>
                          </a:solidFill>
                          <a:effectLst/>
                          <a:latin typeface="Arial" panose="020B0604020202020204" pitchFamily="34" charset="0"/>
                        </a:rPr>
                        <a:t>% VARIAZIONE 2° SEM. 2020</a:t>
                      </a:r>
                    </a:p>
                    <a:p>
                      <a:pPr algn="ctr" fontAlgn="ctr"/>
                      <a:r>
                        <a:rPr lang="it-IT" sz="1200" b="1" i="0" u="none" strike="noStrike" dirty="0">
                          <a:solidFill>
                            <a:srgbClr val="1F497D"/>
                          </a:solidFill>
                          <a:effectLst/>
                          <a:latin typeface="Arial" panose="020B0604020202020204" pitchFamily="34" charset="0"/>
                        </a:rPr>
                        <a:t>SU 2° SEM 2019</a:t>
                      </a:r>
                    </a:p>
                  </a:txBody>
                  <a:tcPr marL="0" marR="0" marT="0"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2423678781"/>
                  </a:ext>
                </a:extLst>
              </a:tr>
              <a:tr h="284836">
                <a:tc>
                  <a:txBody>
                    <a:bodyPr/>
                    <a:lstStyle/>
                    <a:p>
                      <a:pPr algn="ctr" fontAlgn="ctr"/>
                      <a:r>
                        <a:rPr lang="it-IT" sz="1200" b="1" i="0" u="none" strike="noStrike">
                          <a:solidFill>
                            <a:srgbClr val="1F497D"/>
                          </a:solidFill>
                          <a:effectLst/>
                          <a:latin typeface="Arial" panose="020B0604020202020204" pitchFamily="34" charset="0"/>
                        </a:rPr>
                        <a:t>PRODUZIONE</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0,8</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1855912988"/>
                  </a:ext>
                </a:extLst>
              </a:tr>
              <a:tr h="305344">
                <a:tc>
                  <a:txBody>
                    <a:bodyPr/>
                    <a:lstStyle/>
                    <a:p>
                      <a:pPr algn="ctr" fontAlgn="ctr"/>
                      <a:r>
                        <a:rPr lang="it-IT" sz="1200" b="1" i="0" u="none" strike="noStrike">
                          <a:solidFill>
                            <a:srgbClr val="1F497D"/>
                          </a:solidFill>
                          <a:effectLst/>
                          <a:latin typeface="Arial" panose="020B0604020202020204" pitchFamily="34" charset="0"/>
                        </a:rPr>
                        <a:t>FATTURATO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-0,2</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2822568385"/>
                  </a:ext>
                </a:extLst>
              </a:tr>
              <a:tr h="305344">
                <a:tc>
                  <a:txBody>
                    <a:bodyPr/>
                    <a:lstStyle/>
                    <a:p>
                      <a:pPr algn="ctr" fontAlgn="ctr"/>
                      <a:r>
                        <a:rPr lang="it-IT" sz="1200" b="1" i="0" u="none" strike="noStrike">
                          <a:solidFill>
                            <a:srgbClr val="1F497D"/>
                          </a:solidFill>
                          <a:effectLst/>
                          <a:latin typeface="Arial" panose="020B0604020202020204" pitchFamily="34" charset="0"/>
                        </a:rPr>
                        <a:t>FATTURATO INTERNO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0,1</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1379048288"/>
                  </a:ext>
                </a:extLst>
              </a:tr>
              <a:tr h="305344">
                <a:tc>
                  <a:txBody>
                    <a:bodyPr/>
                    <a:lstStyle/>
                    <a:p>
                      <a:pPr algn="ctr" fontAlgn="ctr"/>
                      <a:r>
                        <a:rPr lang="it-IT" sz="1200" b="1" i="0" u="none" strike="noStrike">
                          <a:solidFill>
                            <a:srgbClr val="1F497D"/>
                          </a:solidFill>
                          <a:effectLst/>
                          <a:latin typeface="Arial" panose="020B0604020202020204" pitchFamily="34" charset="0"/>
                        </a:rPr>
                        <a:t>FATTURATO ESTERO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1,1</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853107314"/>
                  </a:ext>
                </a:extLst>
              </a:tr>
              <a:tr h="319016">
                <a:tc>
                  <a:txBody>
                    <a:bodyPr/>
                    <a:lstStyle/>
                    <a:p>
                      <a:pPr algn="ctr" fontAlgn="ctr"/>
                      <a:r>
                        <a:rPr lang="it-IT" sz="1200" b="1" i="0" u="none" strike="noStrike">
                          <a:solidFill>
                            <a:srgbClr val="1F497D"/>
                          </a:solidFill>
                          <a:effectLst/>
                          <a:latin typeface="Arial" panose="020B0604020202020204" pitchFamily="34" charset="0"/>
                        </a:rPr>
                        <a:t>OCCUPAZIONE</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dirty="0">
                          <a:solidFill>
                            <a:srgbClr val="1F497D"/>
                          </a:solidFill>
                          <a:effectLst/>
                          <a:latin typeface="Arial" panose="020B0604020202020204" pitchFamily="34" charset="0"/>
                        </a:rPr>
                        <a:t>0,6</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557703986"/>
                  </a:ext>
                </a:extLst>
              </a:tr>
            </a:tbl>
          </a:graphicData>
        </a:graphic>
      </p:graphicFrame>
      <p:graphicFrame>
        <p:nvGraphicFramePr>
          <p:cNvPr id="12" name="Grafico 11">
            <a:extLst>
              <a:ext uri="{FF2B5EF4-FFF2-40B4-BE49-F238E27FC236}">
                <a16:creationId xmlns:a16="http://schemas.microsoft.com/office/drawing/2014/main" id="{06C71712-DB88-4A02-BEF6-13FFA2FE9325}"/>
              </a:ext>
            </a:extLst>
          </p:cNvPr>
          <p:cNvGraphicFramePr>
            <a:graphicFrameLocks/>
          </p:cNvGraphicFramePr>
          <p:nvPr>
            <p:extLst>
              <p:ext uri="{D42A27DB-BD31-4B8C-83A1-F6EECF244321}">
                <p14:modId xmlns:p14="http://schemas.microsoft.com/office/powerpoint/2010/main" val="3144510307"/>
              </p:ext>
            </p:extLst>
          </p:nvPr>
        </p:nvGraphicFramePr>
        <p:xfrm>
          <a:off x="4650377" y="939817"/>
          <a:ext cx="5681254" cy="30748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Grafico 12">
            <a:extLst>
              <a:ext uri="{FF2B5EF4-FFF2-40B4-BE49-F238E27FC236}">
                <a16:creationId xmlns:a16="http://schemas.microsoft.com/office/drawing/2014/main" id="{D548B6F2-978D-4B5F-8A77-42E27D15193D}"/>
              </a:ext>
            </a:extLst>
          </p:cNvPr>
          <p:cNvGraphicFramePr>
            <a:graphicFrameLocks/>
          </p:cNvGraphicFramePr>
          <p:nvPr>
            <p:extLst>
              <p:ext uri="{D42A27DB-BD31-4B8C-83A1-F6EECF244321}">
                <p14:modId xmlns:p14="http://schemas.microsoft.com/office/powerpoint/2010/main" val="319177831"/>
              </p:ext>
            </p:extLst>
          </p:nvPr>
        </p:nvGraphicFramePr>
        <p:xfrm>
          <a:off x="287383" y="3953691"/>
          <a:ext cx="5142794" cy="274449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Grafico 14">
            <a:extLst>
              <a:ext uri="{FF2B5EF4-FFF2-40B4-BE49-F238E27FC236}">
                <a16:creationId xmlns:a16="http://schemas.microsoft.com/office/drawing/2014/main" id="{9B12D4CF-702C-4D29-8762-246A7EA561F9}"/>
              </a:ext>
            </a:extLst>
          </p:cNvPr>
          <p:cNvGraphicFramePr>
            <a:graphicFrameLocks/>
          </p:cNvGraphicFramePr>
          <p:nvPr>
            <p:extLst>
              <p:ext uri="{D42A27DB-BD31-4B8C-83A1-F6EECF244321}">
                <p14:modId xmlns:p14="http://schemas.microsoft.com/office/powerpoint/2010/main" val="1459383613"/>
              </p:ext>
            </p:extLst>
          </p:nvPr>
        </p:nvGraphicFramePr>
        <p:xfrm>
          <a:off x="5430177" y="4186107"/>
          <a:ext cx="4225551" cy="251207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597245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E45CAF-1563-47CB-90C7-C3A8786838FC}"/>
              </a:ext>
            </a:extLst>
          </p:cNvPr>
          <p:cNvSpPr>
            <a:spLocks noGrp="1"/>
          </p:cNvSpPr>
          <p:nvPr>
            <p:ph type="title"/>
          </p:nvPr>
        </p:nvSpPr>
        <p:spPr>
          <a:xfrm>
            <a:off x="838200" y="365125"/>
            <a:ext cx="10515600" cy="251475"/>
          </a:xfrm>
        </p:spPr>
        <p:txBody>
          <a:bodyPr>
            <a:noAutofit/>
          </a:bodyPr>
          <a:lstStyle/>
          <a:p>
            <a:pPr algn="ctr"/>
            <a:r>
              <a:rPr lang="it-IT" sz="2400" b="1" dirty="0">
                <a:solidFill>
                  <a:schemeClr val="accent1">
                    <a:lumMod val="50000"/>
                  </a:schemeClr>
                </a:solidFill>
              </a:rPr>
              <a:t>Ordini - giacenze - materie prime   </a:t>
            </a:r>
          </a:p>
        </p:txBody>
      </p:sp>
      <p:sp>
        <p:nvSpPr>
          <p:cNvPr id="3" name="Segnaposto contenuto 2">
            <a:extLst>
              <a:ext uri="{FF2B5EF4-FFF2-40B4-BE49-F238E27FC236}">
                <a16:creationId xmlns:a16="http://schemas.microsoft.com/office/drawing/2014/main" id="{6E385E2F-A47D-4171-B9F7-A7416E68E8DA}"/>
              </a:ext>
            </a:extLst>
          </p:cNvPr>
          <p:cNvSpPr>
            <a:spLocks noGrp="1"/>
          </p:cNvSpPr>
          <p:nvPr>
            <p:ph idx="1"/>
          </p:nvPr>
        </p:nvSpPr>
        <p:spPr>
          <a:xfrm>
            <a:off x="838200" y="683581"/>
            <a:ext cx="10515600" cy="5493382"/>
          </a:xfrm>
        </p:spPr>
        <p:txBody>
          <a:bodyPr>
            <a:normAutofit/>
          </a:bodyPr>
          <a:lstStyle/>
          <a:p>
            <a:pPr marL="0" indent="0" algn="just">
              <a:lnSpc>
                <a:spcPct val="100000"/>
              </a:lnSpc>
              <a:spcAft>
                <a:spcPts val="0"/>
              </a:spcAft>
              <a:buNone/>
              <a:tabLst>
                <a:tab pos="3060065" algn="ctr"/>
                <a:tab pos="6120130" algn="r"/>
                <a:tab pos="449580" algn="l"/>
              </a:tabLst>
            </a:pPr>
            <a:r>
              <a:rPr lang="it-IT" sz="1600" dirty="0">
                <a:solidFill>
                  <a:srgbClr val="1F497D"/>
                </a:solidFill>
                <a:latin typeface="Calibri" panose="020F0502020204030204" pitchFamily="34" charset="0"/>
                <a:ea typeface="Times New Roman" panose="02020603050405020304" pitchFamily="18" charset="0"/>
              </a:rPr>
              <a:t>Per quel che riguarda gli </a:t>
            </a:r>
            <a:r>
              <a:rPr lang="it-IT" sz="1600" b="1" u="sng" dirty="0">
                <a:solidFill>
                  <a:srgbClr val="1F497D"/>
                </a:solidFill>
                <a:latin typeface="Calibri" panose="020F0502020204030204" pitchFamily="34" charset="0"/>
                <a:ea typeface="Times New Roman" panose="02020603050405020304" pitchFamily="18" charset="0"/>
              </a:rPr>
              <a:t>ordini totali</a:t>
            </a:r>
            <a:r>
              <a:rPr lang="it-IT" sz="1600" dirty="0">
                <a:solidFill>
                  <a:srgbClr val="1F497D"/>
                </a:solidFill>
                <a:latin typeface="Calibri" panose="020F0502020204030204" pitchFamily="34" charset="0"/>
                <a:ea typeface="Times New Roman" panose="02020603050405020304" pitchFamily="18" charset="0"/>
              </a:rPr>
              <a:t>, il 39,7% delle imprese ha segnalato una diminuzione, il 31% stazionarietà mentre il 29,3% un aumento. Per gli </a:t>
            </a:r>
            <a:r>
              <a:rPr lang="it-IT" sz="1600" b="1" u="sng" dirty="0">
                <a:solidFill>
                  <a:srgbClr val="1F497D"/>
                </a:solidFill>
                <a:latin typeface="Calibri" panose="020F0502020204030204" pitchFamily="34" charset="0"/>
                <a:ea typeface="Times New Roman" panose="02020603050405020304" pitchFamily="18" charset="0"/>
              </a:rPr>
              <a:t>ordini esteri</a:t>
            </a:r>
            <a:r>
              <a:rPr lang="it-IT" sz="1600" dirty="0">
                <a:solidFill>
                  <a:srgbClr val="1F497D"/>
                </a:solidFill>
                <a:latin typeface="Calibri" panose="020F0502020204030204" pitchFamily="34" charset="0"/>
                <a:ea typeface="Times New Roman" panose="02020603050405020304" pitchFamily="18" charset="0"/>
              </a:rPr>
              <a:t>, il 38,8% delle imprese li ha avuti stazionari, il 30,6% in diminuzione, sempre il 30,6% in aumento.</a:t>
            </a:r>
            <a:endParaRPr lang="it-IT" sz="1100" dirty="0">
              <a:latin typeface="Times New Roman" panose="02020603050405020304" pitchFamily="18" charset="0"/>
              <a:ea typeface="Times New Roman" panose="02020603050405020304" pitchFamily="18" charset="0"/>
            </a:endParaRPr>
          </a:p>
          <a:p>
            <a:pPr>
              <a:lnSpc>
                <a:spcPct val="100000"/>
              </a:lnSpc>
            </a:pPr>
            <a:endParaRPr lang="it-IT" sz="1600" dirty="0"/>
          </a:p>
          <a:p>
            <a:endParaRPr lang="it-IT" sz="1600" dirty="0"/>
          </a:p>
          <a:p>
            <a:endParaRPr lang="it-IT" sz="1600" dirty="0"/>
          </a:p>
          <a:p>
            <a:endParaRPr lang="it-IT" sz="1600" dirty="0"/>
          </a:p>
          <a:p>
            <a:pPr marL="0" indent="0">
              <a:buNone/>
            </a:pPr>
            <a:endParaRPr lang="it-IT" sz="1600" dirty="0"/>
          </a:p>
          <a:p>
            <a:pPr marL="0" indent="0" algn="just">
              <a:buNone/>
            </a:pPr>
            <a:endParaRPr lang="it-IT" sz="1600" dirty="0">
              <a:solidFill>
                <a:schemeClr val="accent1">
                  <a:lumMod val="50000"/>
                </a:schemeClr>
              </a:solidFill>
            </a:endParaRPr>
          </a:p>
          <a:p>
            <a:pPr marL="0" indent="0" algn="just">
              <a:buNone/>
            </a:pPr>
            <a:r>
              <a:rPr lang="it-IT" sz="1600" dirty="0">
                <a:solidFill>
                  <a:srgbClr val="1F497D"/>
                </a:solidFill>
                <a:latin typeface="Calibri" panose="020F0502020204030204" pitchFamily="34" charset="0"/>
              </a:rPr>
              <a:t>Il dato relativo alle giacenze mostra una stazionarietà per il 59,1% del campione, un aumento per il 18,2% e una diminuzione per il 22,7%. Il costo delle materie prime ha visto il dato in aumento per l’11,4%, una stazionarietà per il 79,5% e diminuzione per il 9,1%.</a:t>
            </a:r>
          </a:p>
        </p:txBody>
      </p:sp>
      <p:graphicFrame>
        <p:nvGraphicFramePr>
          <p:cNvPr id="8" name="Grafico 7">
            <a:extLst>
              <a:ext uri="{FF2B5EF4-FFF2-40B4-BE49-F238E27FC236}">
                <a16:creationId xmlns:a16="http://schemas.microsoft.com/office/drawing/2014/main" id="{2705C589-F335-4B92-86D3-86272EEF0390}"/>
              </a:ext>
            </a:extLst>
          </p:cNvPr>
          <p:cNvGraphicFramePr>
            <a:graphicFrameLocks/>
          </p:cNvGraphicFramePr>
          <p:nvPr/>
        </p:nvGraphicFramePr>
        <p:xfrm>
          <a:off x="1358282" y="1269507"/>
          <a:ext cx="3488925" cy="18641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co 8">
            <a:extLst>
              <a:ext uri="{FF2B5EF4-FFF2-40B4-BE49-F238E27FC236}">
                <a16:creationId xmlns:a16="http://schemas.microsoft.com/office/drawing/2014/main" id="{D614B41C-B267-4DF5-AC11-0DD2F5BD0D57}"/>
              </a:ext>
            </a:extLst>
          </p:cNvPr>
          <p:cNvGraphicFramePr>
            <a:graphicFrameLocks/>
          </p:cNvGraphicFramePr>
          <p:nvPr/>
        </p:nvGraphicFramePr>
        <p:xfrm>
          <a:off x="6715124" y="1269507"/>
          <a:ext cx="3848101" cy="18641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fico 9">
            <a:extLst>
              <a:ext uri="{FF2B5EF4-FFF2-40B4-BE49-F238E27FC236}">
                <a16:creationId xmlns:a16="http://schemas.microsoft.com/office/drawing/2014/main" id="{24750D49-B578-436F-9BD8-8BD6F3A93EB2}"/>
              </a:ext>
            </a:extLst>
          </p:cNvPr>
          <p:cNvGraphicFramePr>
            <a:graphicFrameLocks/>
          </p:cNvGraphicFramePr>
          <p:nvPr/>
        </p:nvGraphicFramePr>
        <p:xfrm>
          <a:off x="1358282" y="4168778"/>
          <a:ext cx="3204193" cy="20056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afico 10">
            <a:extLst>
              <a:ext uri="{FF2B5EF4-FFF2-40B4-BE49-F238E27FC236}">
                <a16:creationId xmlns:a16="http://schemas.microsoft.com/office/drawing/2014/main" id="{C22D9DBD-C243-4F3C-AE26-8DDA03516DA0}"/>
              </a:ext>
            </a:extLst>
          </p:cNvPr>
          <p:cNvGraphicFramePr>
            <a:graphicFrameLocks/>
          </p:cNvGraphicFramePr>
          <p:nvPr>
            <p:extLst>
              <p:ext uri="{D42A27DB-BD31-4B8C-83A1-F6EECF244321}">
                <p14:modId xmlns:p14="http://schemas.microsoft.com/office/powerpoint/2010/main" val="2591574524"/>
              </p:ext>
            </p:extLst>
          </p:nvPr>
        </p:nvGraphicFramePr>
        <p:xfrm>
          <a:off x="7810667" y="4509168"/>
          <a:ext cx="4019549" cy="2126294"/>
        </p:xfrm>
        <a:graphic>
          <a:graphicData uri="http://schemas.openxmlformats.org/drawingml/2006/chart">
            <c:chart xmlns:c="http://schemas.openxmlformats.org/drawingml/2006/chart" xmlns:r="http://schemas.openxmlformats.org/officeDocument/2006/relationships" r:id="rId5"/>
          </a:graphicData>
        </a:graphic>
      </p:graphicFrame>
      <p:pic>
        <p:nvPicPr>
          <p:cNvPr id="4" name="Immagine 3">
            <a:extLst>
              <a:ext uri="{FF2B5EF4-FFF2-40B4-BE49-F238E27FC236}">
                <a16:creationId xmlns:a16="http://schemas.microsoft.com/office/drawing/2014/main" id="{9E61EF0C-A59A-4B02-B69F-2FEF712C62E1}"/>
              </a:ext>
            </a:extLst>
          </p:cNvPr>
          <p:cNvPicPr>
            <a:picLocks noChangeAspect="1"/>
          </p:cNvPicPr>
          <p:nvPr/>
        </p:nvPicPr>
        <p:blipFill>
          <a:blip r:embed="rId6"/>
          <a:stretch>
            <a:fillRect/>
          </a:stretch>
        </p:blipFill>
        <p:spPr>
          <a:xfrm>
            <a:off x="10725589" y="186937"/>
            <a:ext cx="1048603" cy="542591"/>
          </a:xfrm>
          <a:prstGeom prst="rect">
            <a:avLst/>
          </a:prstGeom>
        </p:spPr>
      </p:pic>
      <p:sp>
        <p:nvSpPr>
          <p:cNvPr id="5" name="Segnaposto numero diapositiva 4">
            <a:extLst>
              <a:ext uri="{FF2B5EF4-FFF2-40B4-BE49-F238E27FC236}">
                <a16:creationId xmlns:a16="http://schemas.microsoft.com/office/drawing/2014/main" id="{F027C552-92B0-4919-BCB8-234C1BF0ED97}"/>
              </a:ext>
            </a:extLst>
          </p:cNvPr>
          <p:cNvSpPr>
            <a:spLocks noGrp="1"/>
          </p:cNvSpPr>
          <p:nvPr>
            <p:ph type="sldNum" sz="quarter" idx="12"/>
          </p:nvPr>
        </p:nvSpPr>
        <p:spPr/>
        <p:txBody>
          <a:bodyPr/>
          <a:lstStyle/>
          <a:p>
            <a:fld id="{72CD1BDA-6E50-49BC-9255-A565DB338A2C}" type="slidenum">
              <a:rPr lang="it-IT" smtClean="0"/>
              <a:t>23</a:t>
            </a:fld>
            <a:endParaRPr lang="it-IT"/>
          </a:p>
        </p:txBody>
      </p:sp>
      <p:graphicFrame>
        <p:nvGraphicFramePr>
          <p:cNvPr id="14" name="Grafico 13">
            <a:extLst>
              <a:ext uri="{FF2B5EF4-FFF2-40B4-BE49-F238E27FC236}">
                <a16:creationId xmlns:a16="http://schemas.microsoft.com/office/drawing/2014/main" id="{C7EE2F87-A777-4AF3-8ED7-EFE35BBD8123}"/>
              </a:ext>
            </a:extLst>
          </p:cNvPr>
          <p:cNvGraphicFramePr>
            <a:graphicFrameLocks/>
          </p:cNvGraphicFramePr>
          <p:nvPr>
            <p:extLst>
              <p:ext uri="{D42A27DB-BD31-4B8C-83A1-F6EECF244321}">
                <p14:modId xmlns:p14="http://schemas.microsoft.com/office/powerpoint/2010/main" val="3146109429"/>
              </p:ext>
            </p:extLst>
          </p:nvPr>
        </p:nvGraphicFramePr>
        <p:xfrm>
          <a:off x="2020389" y="1497875"/>
          <a:ext cx="3695155" cy="215335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7" name="Grafico 16">
            <a:extLst>
              <a:ext uri="{FF2B5EF4-FFF2-40B4-BE49-F238E27FC236}">
                <a16:creationId xmlns:a16="http://schemas.microsoft.com/office/drawing/2014/main" id="{D6EA2A15-054C-4DFE-A5D2-17EAED171D07}"/>
              </a:ext>
            </a:extLst>
          </p:cNvPr>
          <p:cNvGraphicFramePr>
            <a:graphicFrameLocks/>
          </p:cNvGraphicFramePr>
          <p:nvPr>
            <p:extLst>
              <p:ext uri="{D42A27DB-BD31-4B8C-83A1-F6EECF244321}">
                <p14:modId xmlns:p14="http://schemas.microsoft.com/office/powerpoint/2010/main" val="487051475"/>
              </p:ext>
            </p:extLst>
          </p:nvPr>
        </p:nvGraphicFramePr>
        <p:xfrm>
          <a:off x="6108741" y="1497875"/>
          <a:ext cx="3695156" cy="215335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8" name="Grafico 17">
            <a:extLst>
              <a:ext uri="{FF2B5EF4-FFF2-40B4-BE49-F238E27FC236}">
                <a16:creationId xmlns:a16="http://schemas.microsoft.com/office/drawing/2014/main" id="{BFDBD3FC-CCC1-40C7-8FC4-EE13CF7DAFE3}"/>
              </a:ext>
            </a:extLst>
          </p:cNvPr>
          <p:cNvGraphicFramePr>
            <a:graphicFrameLocks/>
          </p:cNvGraphicFramePr>
          <p:nvPr>
            <p:extLst>
              <p:ext uri="{D42A27DB-BD31-4B8C-83A1-F6EECF244321}">
                <p14:modId xmlns:p14="http://schemas.microsoft.com/office/powerpoint/2010/main" val="487775940"/>
              </p:ext>
            </p:extLst>
          </p:nvPr>
        </p:nvGraphicFramePr>
        <p:xfrm>
          <a:off x="2020389" y="4482112"/>
          <a:ext cx="3695155" cy="215335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9" name="Grafico 18">
            <a:extLst>
              <a:ext uri="{FF2B5EF4-FFF2-40B4-BE49-F238E27FC236}">
                <a16:creationId xmlns:a16="http://schemas.microsoft.com/office/drawing/2014/main" id="{210D9E3C-60F5-45C0-8C2E-E64B5D9C45C0}"/>
              </a:ext>
            </a:extLst>
          </p:cNvPr>
          <p:cNvGraphicFramePr>
            <a:graphicFrameLocks/>
          </p:cNvGraphicFramePr>
          <p:nvPr>
            <p:extLst>
              <p:ext uri="{D42A27DB-BD31-4B8C-83A1-F6EECF244321}">
                <p14:modId xmlns:p14="http://schemas.microsoft.com/office/powerpoint/2010/main" val="4247878889"/>
              </p:ext>
            </p:extLst>
          </p:nvPr>
        </p:nvGraphicFramePr>
        <p:xfrm>
          <a:off x="6096000" y="4452814"/>
          <a:ext cx="3707897" cy="2182648"/>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1683948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8FFE97-BE9B-42C1-BAC2-CD83043DC82B}"/>
              </a:ext>
            </a:extLst>
          </p:cNvPr>
          <p:cNvSpPr>
            <a:spLocks noGrp="1"/>
          </p:cNvSpPr>
          <p:nvPr>
            <p:ph type="title"/>
          </p:nvPr>
        </p:nvSpPr>
        <p:spPr/>
        <p:txBody>
          <a:bodyPr/>
          <a:lstStyle/>
          <a:p>
            <a:pPr algn="ctr"/>
            <a:r>
              <a:rPr lang="it-IT" sz="2400" b="1" dirty="0">
                <a:solidFill>
                  <a:srgbClr val="4472C4">
                    <a:lumMod val="50000"/>
                  </a:srgbClr>
                </a:solidFill>
              </a:rPr>
              <a:t>Occupazione e cassa integrazione</a:t>
            </a:r>
            <a:endParaRPr lang="it-IT" dirty="0"/>
          </a:p>
        </p:txBody>
      </p:sp>
      <p:sp>
        <p:nvSpPr>
          <p:cNvPr id="6" name="Rettangolo 5">
            <a:extLst>
              <a:ext uri="{FF2B5EF4-FFF2-40B4-BE49-F238E27FC236}">
                <a16:creationId xmlns:a16="http://schemas.microsoft.com/office/drawing/2014/main" id="{EE01BFEA-12C0-459E-BE24-583E2BBED303}"/>
              </a:ext>
            </a:extLst>
          </p:cNvPr>
          <p:cNvSpPr/>
          <p:nvPr/>
        </p:nvSpPr>
        <p:spPr>
          <a:xfrm>
            <a:off x="711200" y="1284817"/>
            <a:ext cx="10945091" cy="4152547"/>
          </a:xfrm>
          <a:prstGeom prst="rect">
            <a:avLst/>
          </a:prstGeom>
        </p:spPr>
        <p:txBody>
          <a:bodyPr wrap="square">
            <a:spAutoFit/>
          </a:bodyPr>
          <a:lstStyle/>
          <a:p>
            <a:pPr lvl="0">
              <a:lnSpc>
                <a:spcPct val="150000"/>
              </a:lnSpc>
              <a:spcBef>
                <a:spcPts val="1000"/>
              </a:spcBef>
            </a:pPr>
            <a:r>
              <a:rPr lang="it-IT" sz="1600" dirty="0">
                <a:solidFill>
                  <a:srgbClr val="4472C4">
                    <a:lumMod val="50000"/>
                  </a:srgbClr>
                </a:solidFill>
              </a:rPr>
              <a:t>Per quanto riguarda il ricorso alla CIG gli associati hanno indicato: da escludersi 56,7%, probabile ma limitata 8,3%, poco probabile 20%, probabile e consistente 15%. Le difficoltà di reperimento del personale risultano: nessuna 30%, bassa 28,3%, media 23,3%, elevata 15%, molto elevata 3,4%.</a:t>
            </a:r>
          </a:p>
          <a:p>
            <a:pPr lvl="0">
              <a:lnSpc>
                <a:spcPct val="150000"/>
              </a:lnSpc>
              <a:spcBef>
                <a:spcPts val="1000"/>
              </a:spcBef>
            </a:pPr>
            <a:endParaRPr lang="it-IT" sz="1600" dirty="0">
              <a:solidFill>
                <a:srgbClr val="4472C4">
                  <a:lumMod val="50000"/>
                </a:srgbClr>
              </a:solidFill>
            </a:endParaRPr>
          </a:p>
          <a:p>
            <a:pPr lvl="0">
              <a:lnSpc>
                <a:spcPct val="150000"/>
              </a:lnSpc>
              <a:spcBef>
                <a:spcPts val="1000"/>
              </a:spcBef>
            </a:pPr>
            <a:endParaRPr lang="it-IT" sz="1600" dirty="0">
              <a:solidFill>
                <a:srgbClr val="4472C4">
                  <a:lumMod val="50000"/>
                </a:srgbClr>
              </a:solidFill>
            </a:endParaRPr>
          </a:p>
          <a:p>
            <a:pPr lvl="0">
              <a:lnSpc>
                <a:spcPct val="150000"/>
              </a:lnSpc>
              <a:spcBef>
                <a:spcPts val="1000"/>
              </a:spcBef>
            </a:pPr>
            <a:endParaRPr lang="it-IT" sz="1600" dirty="0">
              <a:solidFill>
                <a:srgbClr val="4472C4">
                  <a:lumMod val="50000"/>
                </a:srgbClr>
              </a:solidFill>
            </a:endParaRPr>
          </a:p>
          <a:p>
            <a:pPr lvl="0" algn="just">
              <a:lnSpc>
                <a:spcPct val="150000"/>
              </a:lnSpc>
              <a:spcBef>
                <a:spcPts val="1000"/>
              </a:spcBef>
              <a:tabLst>
                <a:tab pos="3060065" algn="ctr"/>
                <a:tab pos="6120130" algn="r"/>
              </a:tabLst>
            </a:pPr>
            <a:endParaRPr lang="it-IT" b="1" dirty="0">
              <a:solidFill>
                <a:srgbClr val="1F497D"/>
              </a:solidFill>
              <a:latin typeface="Aparajita" panose="02020603050405020304" pitchFamily="18" charset="0"/>
              <a:ea typeface="Times New Roman" panose="02020603050405020304" pitchFamily="18" charset="0"/>
              <a:cs typeface="Aparajita" panose="02020603050405020304" pitchFamily="18" charset="0"/>
            </a:endParaRPr>
          </a:p>
          <a:p>
            <a:pPr lvl="0" algn="just">
              <a:lnSpc>
                <a:spcPct val="150000"/>
              </a:lnSpc>
              <a:spcBef>
                <a:spcPts val="1000"/>
              </a:spcBef>
              <a:tabLst>
                <a:tab pos="3060065" algn="ctr"/>
                <a:tab pos="6120130" algn="r"/>
              </a:tabLst>
            </a:pPr>
            <a:endParaRPr lang="it-IT" b="1" dirty="0">
              <a:solidFill>
                <a:srgbClr val="1F497D"/>
              </a:solidFill>
              <a:latin typeface="Aparajita" panose="02020603050405020304" pitchFamily="18" charset="0"/>
              <a:ea typeface="Times New Roman" panose="02020603050405020304" pitchFamily="18" charset="0"/>
              <a:cs typeface="Aparajita" panose="02020603050405020304" pitchFamily="18" charset="0"/>
            </a:endParaRPr>
          </a:p>
          <a:p>
            <a:pPr>
              <a:lnSpc>
                <a:spcPct val="150000"/>
              </a:lnSpc>
            </a:pPr>
            <a:endParaRPr lang="it-IT" sz="1200" dirty="0">
              <a:latin typeface="Times New Roman" panose="02020603050405020304" pitchFamily="18" charset="0"/>
              <a:ea typeface="Times New Roman" panose="02020603050405020304" pitchFamily="18" charset="0"/>
            </a:endParaRPr>
          </a:p>
        </p:txBody>
      </p:sp>
      <p:pic>
        <p:nvPicPr>
          <p:cNvPr id="7" name="Immagine 6">
            <a:extLst>
              <a:ext uri="{FF2B5EF4-FFF2-40B4-BE49-F238E27FC236}">
                <a16:creationId xmlns:a16="http://schemas.microsoft.com/office/drawing/2014/main" id="{AE17BA2B-285E-4B9F-BBA0-3A0F44F87224}"/>
              </a:ext>
            </a:extLst>
          </p:cNvPr>
          <p:cNvPicPr>
            <a:picLocks noChangeAspect="1"/>
          </p:cNvPicPr>
          <p:nvPr/>
        </p:nvPicPr>
        <p:blipFill>
          <a:blip r:embed="rId2"/>
          <a:stretch>
            <a:fillRect/>
          </a:stretch>
        </p:blipFill>
        <p:spPr>
          <a:xfrm>
            <a:off x="10250193" y="5674963"/>
            <a:ext cx="1560945" cy="817912"/>
          </a:xfrm>
          <a:prstGeom prst="rect">
            <a:avLst/>
          </a:prstGeom>
        </p:spPr>
      </p:pic>
      <p:pic>
        <p:nvPicPr>
          <p:cNvPr id="10" name="Immagine 9">
            <a:extLst>
              <a:ext uri="{FF2B5EF4-FFF2-40B4-BE49-F238E27FC236}">
                <a16:creationId xmlns:a16="http://schemas.microsoft.com/office/drawing/2014/main" id="{73FF4FBC-4530-46EF-8D94-FA8C90A5A458}"/>
              </a:ext>
            </a:extLst>
          </p:cNvPr>
          <p:cNvPicPr>
            <a:picLocks noChangeAspect="1"/>
          </p:cNvPicPr>
          <p:nvPr/>
        </p:nvPicPr>
        <p:blipFill>
          <a:blip r:embed="rId3"/>
          <a:stretch>
            <a:fillRect/>
          </a:stretch>
        </p:blipFill>
        <p:spPr>
          <a:xfrm>
            <a:off x="10762535" y="365125"/>
            <a:ext cx="1048603" cy="542591"/>
          </a:xfrm>
          <a:prstGeom prst="rect">
            <a:avLst/>
          </a:prstGeom>
        </p:spPr>
      </p:pic>
      <p:sp>
        <p:nvSpPr>
          <p:cNvPr id="4" name="Segnaposto numero diapositiva 3">
            <a:extLst>
              <a:ext uri="{FF2B5EF4-FFF2-40B4-BE49-F238E27FC236}">
                <a16:creationId xmlns:a16="http://schemas.microsoft.com/office/drawing/2014/main" id="{FF3D95CB-9494-44A7-A84D-2BE223FB3BFA}"/>
              </a:ext>
            </a:extLst>
          </p:cNvPr>
          <p:cNvSpPr>
            <a:spLocks noGrp="1"/>
          </p:cNvSpPr>
          <p:nvPr>
            <p:ph type="sldNum" sz="quarter" idx="12"/>
          </p:nvPr>
        </p:nvSpPr>
        <p:spPr/>
        <p:txBody>
          <a:bodyPr/>
          <a:lstStyle/>
          <a:p>
            <a:fld id="{72CD1BDA-6E50-49BC-9255-A565DB338A2C}" type="slidenum">
              <a:rPr lang="it-IT" smtClean="0"/>
              <a:t>24</a:t>
            </a:fld>
            <a:endParaRPr lang="it-IT"/>
          </a:p>
        </p:txBody>
      </p:sp>
      <p:graphicFrame>
        <p:nvGraphicFramePr>
          <p:cNvPr id="9" name="Grafico 8">
            <a:extLst>
              <a:ext uri="{FF2B5EF4-FFF2-40B4-BE49-F238E27FC236}">
                <a16:creationId xmlns:a16="http://schemas.microsoft.com/office/drawing/2014/main" id="{FA73D788-E60F-4559-B4B4-EB8159B9B3CF}"/>
              </a:ext>
            </a:extLst>
          </p:cNvPr>
          <p:cNvGraphicFramePr>
            <a:graphicFrameLocks/>
          </p:cNvGraphicFramePr>
          <p:nvPr>
            <p:extLst>
              <p:ext uri="{D42A27DB-BD31-4B8C-83A1-F6EECF244321}">
                <p14:modId xmlns:p14="http://schemas.microsoft.com/office/powerpoint/2010/main" val="1354830009"/>
              </p:ext>
            </p:extLst>
          </p:nvPr>
        </p:nvGraphicFramePr>
        <p:xfrm>
          <a:off x="6041373" y="2609674"/>
          <a:ext cx="5245463" cy="30043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Grafico 12">
            <a:extLst>
              <a:ext uri="{FF2B5EF4-FFF2-40B4-BE49-F238E27FC236}">
                <a16:creationId xmlns:a16="http://schemas.microsoft.com/office/drawing/2014/main" id="{8AA3C567-BD37-405D-BD34-997056A9723E}"/>
              </a:ext>
            </a:extLst>
          </p:cNvPr>
          <p:cNvGraphicFramePr>
            <a:graphicFrameLocks/>
          </p:cNvGraphicFramePr>
          <p:nvPr>
            <p:extLst>
              <p:ext uri="{D42A27DB-BD31-4B8C-83A1-F6EECF244321}">
                <p14:modId xmlns:p14="http://schemas.microsoft.com/office/powerpoint/2010/main" val="2988951434"/>
              </p:ext>
            </p:extLst>
          </p:nvPr>
        </p:nvGraphicFramePr>
        <p:xfrm>
          <a:off x="426454" y="2609674"/>
          <a:ext cx="5245464" cy="296350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7370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8FDE98-D4E1-472D-BB88-7585F4900501}"/>
              </a:ext>
            </a:extLst>
          </p:cNvPr>
          <p:cNvSpPr>
            <a:spLocks noGrp="1"/>
          </p:cNvSpPr>
          <p:nvPr>
            <p:ph type="title"/>
          </p:nvPr>
        </p:nvSpPr>
        <p:spPr>
          <a:xfrm>
            <a:off x="838200" y="500062"/>
            <a:ext cx="10515600" cy="1325563"/>
          </a:xfrm>
        </p:spPr>
        <p:txBody>
          <a:bodyPr>
            <a:normAutofit/>
          </a:bodyPr>
          <a:lstStyle/>
          <a:p>
            <a:pPr marL="3429000" marR="0" lvl="7" indent="-228600" algn="l" defTabSz="914400" rtl="0" eaLnBrk="1" fontAlgn="auto" latinLnBrk="0" hangingPunct="1">
              <a:lnSpc>
                <a:spcPct val="100000"/>
              </a:lnSpc>
              <a:spcBef>
                <a:spcPts val="500"/>
              </a:spcBef>
              <a:spcAft>
                <a:spcPts val="0"/>
              </a:spcAft>
              <a:tabLst/>
              <a:defRPr/>
            </a:pPr>
            <a:r>
              <a:rPr lang="it-IT" sz="2400" kern="1200" dirty="0">
                <a:solidFill>
                  <a:srgbClr val="002060"/>
                </a:solidFill>
                <a:latin typeface="Calibri" panose="020F0502020204030204"/>
                <a:ea typeface="+mn-ea"/>
                <a:cs typeface="Arial" panose="020B0604020202020204" pitchFamily="34" charset="0"/>
              </a:rPr>
              <a:t>Previsioni I semestre 2021</a:t>
            </a:r>
          </a:p>
        </p:txBody>
      </p:sp>
      <p:sp>
        <p:nvSpPr>
          <p:cNvPr id="3" name="Segnaposto contenuto 2">
            <a:extLst>
              <a:ext uri="{FF2B5EF4-FFF2-40B4-BE49-F238E27FC236}">
                <a16:creationId xmlns:a16="http://schemas.microsoft.com/office/drawing/2014/main" id="{C2925726-D414-4432-9306-0A82C12A9492}"/>
              </a:ext>
            </a:extLst>
          </p:cNvPr>
          <p:cNvSpPr>
            <a:spLocks noGrp="1"/>
          </p:cNvSpPr>
          <p:nvPr>
            <p:ph idx="1"/>
          </p:nvPr>
        </p:nvSpPr>
        <p:spPr/>
        <p:txBody>
          <a:bodyPr>
            <a:normAutofit/>
          </a:bodyPr>
          <a:lstStyle/>
          <a:p>
            <a:pPr marL="0" indent="0" algn="just">
              <a:lnSpc>
                <a:spcPct val="150000"/>
              </a:lnSpc>
              <a:spcAft>
                <a:spcPts val="0"/>
              </a:spcAft>
              <a:buNone/>
              <a:tabLst>
                <a:tab pos="3060065" algn="ctr"/>
                <a:tab pos="6120130" algn="r"/>
                <a:tab pos="449580" algn="l"/>
              </a:tabLst>
            </a:pPr>
            <a:r>
              <a:rPr lang="it-IT" sz="1600" dirty="0">
                <a:solidFill>
                  <a:srgbClr val="1F497D"/>
                </a:solidFill>
                <a:latin typeface="Calibri" panose="020F0502020204030204" pitchFamily="34" charset="0"/>
                <a:ea typeface="Times New Roman" panose="02020603050405020304" pitchFamily="18" charset="0"/>
              </a:rPr>
              <a:t>Le previsioni, relative al primo semestre 2021, evidenziano per la maggior parte delle imprese una aspettativa di stazionarietà, rispetto al semestre precedente. L’andamento della </a:t>
            </a:r>
            <a:r>
              <a:rPr lang="it-IT" sz="1600" b="1" u="sng" dirty="0">
                <a:solidFill>
                  <a:srgbClr val="1F497D"/>
                </a:solidFill>
                <a:latin typeface="Calibri" panose="020F0502020204030204" pitchFamily="34" charset="0"/>
                <a:ea typeface="Times New Roman" panose="02020603050405020304" pitchFamily="18" charset="0"/>
              </a:rPr>
              <a:t>produzione</a:t>
            </a:r>
            <a:r>
              <a:rPr lang="it-IT" sz="1600" dirty="0">
                <a:solidFill>
                  <a:srgbClr val="1F497D"/>
                </a:solidFill>
                <a:latin typeface="Calibri" panose="020F0502020204030204" pitchFamily="34" charset="0"/>
                <a:ea typeface="Times New Roman" panose="02020603050405020304" pitchFamily="18" charset="0"/>
              </a:rPr>
              <a:t> viene previsto in aumento dal 33,3% delle imprese, stazionario dal 44,4% mentre il 22,3% degli imprenditori prevede una diminuzione. Per gli </a:t>
            </a:r>
            <a:r>
              <a:rPr lang="it-IT" sz="1600" b="1" u="sng" dirty="0">
                <a:solidFill>
                  <a:srgbClr val="1F497D"/>
                </a:solidFill>
                <a:latin typeface="Calibri" panose="020F0502020204030204" pitchFamily="34" charset="0"/>
                <a:ea typeface="Times New Roman" panose="02020603050405020304" pitchFamily="18" charset="0"/>
              </a:rPr>
              <a:t>ordini</a:t>
            </a:r>
            <a:r>
              <a:rPr lang="it-IT" sz="1600" dirty="0">
                <a:solidFill>
                  <a:srgbClr val="1F497D"/>
                </a:solidFill>
                <a:latin typeface="Calibri" panose="020F0502020204030204" pitchFamily="34" charset="0"/>
                <a:ea typeface="Times New Roman" panose="02020603050405020304" pitchFamily="18" charset="0"/>
              </a:rPr>
              <a:t>: il 42,3% degli imprenditori prevede un aumento, il 46,2% stazionarietà e l’11,5% una diminuzione. Ordini esteri: il 43,9% prevede stazionarietà, il 43,9% un aumento e il 12,2% una diminuzione. Le </a:t>
            </a:r>
            <a:r>
              <a:rPr lang="it-IT" sz="1600" b="1" u="sng" dirty="0">
                <a:solidFill>
                  <a:srgbClr val="1F497D"/>
                </a:solidFill>
                <a:latin typeface="Calibri" panose="020F0502020204030204" pitchFamily="34" charset="0"/>
                <a:ea typeface="Times New Roman" panose="02020603050405020304" pitchFamily="18" charset="0"/>
              </a:rPr>
              <a:t>giacenze</a:t>
            </a:r>
            <a:r>
              <a:rPr lang="it-IT" sz="1600" dirty="0">
                <a:solidFill>
                  <a:srgbClr val="1F497D"/>
                </a:solidFill>
                <a:latin typeface="Calibri" panose="020F0502020204030204" pitchFamily="34" charset="0"/>
                <a:ea typeface="Times New Roman" panose="02020603050405020304" pitchFamily="18" charset="0"/>
              </a:rPr>
              <a:t> sono previste stazionarie dal 72,7% delle imprese, in aumento dal 20% e in diminuzione dal 7,3%. Le previsioni sull’</a:t>
            </a:r>
            <a:r>
              <a:rPr lang="it-IT" sz="1600" b="1" u="sng" dirty="0">
                <a:solidFill>
                  <a:srgbClr val="1F497D"/>
                </a:solidFill>
                <a:latin typeface="Calibri" panose="020F0502020204030204" pitchFamily="34" charset="0"/>
                <a:ea typeface="Times New Roman" panose="02020603050405020304" pitchFamily="18" charset="0"/>
              </a:rPr>
              <a:t>occupazione</a:t>
            </a:r>
            <a:r>
              <a:rPr lang="it-IT" sz="1600" dirty="0">
                <a:solidFill>
                  <a:srgbClr val="1F497D"/>
                </a:solidFill>
                <a:latin typeface="Calibri" panose="020F0502020204030204" pitchFamily="34" charset="0"/>
                <a:ea typeface="Times New Roman" panose="02020603050405020304" pitchFamily="18" charset="0"/>
              </a:rPr>
              <a:t> sono stazionarie per il 59,2% del campione, in crescita per il 30,6% e in calo per il 10,2%. </a:t>
            </a:r>
            <a:endParaRPr lang="it-IT" sz="1100" dirty="0">
              <a:latin typeface="Times New Roman" panose="02020603050405020304" pitchFamily="18" charset="0"/>
              <a:ea typeface="Times New Roman" panose="02020603050405020304" pitchFamily="18" charset="0"/>
            </a:endParaRPr>
          </a:p>
          <a:p>
            <a:endParaRPr lang="it-IT" dirty="0"/>
          </a:p>
        </p:txBody>
      </p:sp>
      <p:pic>
        <p:nvPicPr>
          <p:cNvPr id="4" name="Immagine 3">
            <a:extLst>
              <a:ext uri="{FF2B5EF4-FFF2-40B4-BE49-F238E27FC236}">
                <a16:creationId xmlns:a16="http://schemas.microsoft.com/office/drawing/2014/main" id="{4A48A792-A598-4C79-859B-7AA373AF1CEB}"/>
              </a:ext>
            </a:extLst>
          </p:cNvPr>
          <p:cNvPicPr>
            <a:picLocks noChangeAspect="1"/>
          </p:cNvPicPr>
          <p:nvPr/>
        </p:nvPicPr>
        <p:blipFill>
          <a:blip r:embed="rId2"/>
          <a:stretch>
            <a:fillRect/>
          </a:stretch>
        </p:blipFill>
        <p:spPr>
          <a:xfrm>
            <a:off x="10605516" y="287915"/>
            <a:ext cx="1048603" cy="542591"/>
          </a:xfrm>
          <a:prstGeom prst="rect">
            <a:avLst/>
          </a:prstGeom>
        </p:spPr>
      </p:pic>
      <p:pic>
        <p:nvPicPr>
          <p:cNvPr id="5" name="Immagine 4">
            <a:extLst>
              <a:ext uri="{FF2B5EF4-FFF2-40B4-BE49-F238E27FC236}">
                <a16:creationId xmlns:a16="http://schemas.microsoft.com/office/drawing/2014/main" id="{69E246ED-69AB-4CB5-8521-0FB908CAD5C0}"/>
              </a:ext>
            </a:extLst>
          </p:cNvPr>
          <p:cNvPicPr>
            <a:picLocks noChangeAspect="1"/>
          </p:cNvPicPr>
          <p:nvPr/>
        </p:nvPicPr>
        <p:blipFill>
          <a:blip r:embed="rId3"/>
          <a:stretch>
            <a:fillRect/>
          </a:stretch>
        </p:blipFill>
        <p:spPr>
          <a:xfrm>
            <a:off x="10447020" y="5606835"/>
            <a:ext cx="1357952" cy="824446"/>
          </a:xfrm>
          <a:prstGeom prst="rect">
            <a:avLst/>
          </a:prstGeom>
        </p:spPr>
      </p:pic>
      <p:sp>
        <p:nvSpPr>
          <p:cNvPr id="6" name="Segnaposto numero diapositiva 5">
            <a:extLst>
              <a:ext uri="{FF2B5EF4-FFF2-40B4-BE49-F238E27FC236}">
                <a16:creationId xmlns:a16="http://schemas.microsoft.com/office/drawing/2014/main" id="{3DFFC015-17FC-4A60-A5F9-4FD65A1E198F}"/>
              </a:ext>
            </a:extLst>
          </p:cNvPr>
          <p:cNvSpPr>
            <a:spLocks noGrp="1"/>
          </p:cNvSpPr>
          <p:nvPr>
            <p:ph type="sldNum" sz="quarter" idx="12"/>
          </p:nvPr>
        </p:nvSpPr>
        <p:spPr/>
        <p:txBody>
          <a:bodyPr/>
          <a:lstStyle/>
          <a:p>
            <a:fld id="{72CD1BDA-6E50-49BC-9255-A565DB338A2C}" type="slidenum">
              <a:rPr lang="it-IT" smtClean="0"/>
              <a:t>25</a:t>
            </a:fld>
            <a:endParaRPr lang="it-IT"/>
          </a:p>
        </p:txBody>
      </p:sp>
    </p:spTree>
    <p:extLst>
      <p:ext uri="{BB962C8B-B14F-4D97-AF65-F5344CB8AC3E}">
        <p14:creationId xmlns:p14="http://schemas.microsoft.com/office/powerpoint/2010/main" val="320988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39F33E0-3BEA-4655-8830-2F2B23BF1E39}"/>
              </a:ext>
            </a:extLst>
          </p:cNvPr>
          <p:cNvSpPr>
            <a:spLocks noGrp="1"/>
          </p:cNvSpPr>
          <p:nvPr>
            <p:ph idx="1"/>
          </p:nvPr>
        </p:nvSpPr>
        <p:spPr>
          <a:xfrm>
            <a:off x="838200" y="415636"/>
            <a:ext cx="10515600" cy="5761327"/>
          </a:xfrm>
        </p:spPr>
        <p:txBody>
          <a:bodyPr/>
          <a:lstStyle/>
          <a:p>
            <a:endParaRPr lang="it-IT" dirty="0"/>
          </a:p>
          <a:p>
            <a:pPr marL="0" indent="0">
              <a:buNone/>
            </a:pPr>
            <a:endParaRPr lang="it-IT" dirty="0"/>
          </a:p>
          <a:p>
            <a:endParaRPr lang="it-IT" dirty="0"/>
          </a:p>
          <a:p>
            <a:endParaRPr lang="it-IT" dirty="0"/>
          </a:p>
          <a:p>
            <a:endParaRPr lang="it-IT" dirty="0"/>
          </a:p>
          <a:p>
            <a:pPr lvl="7">
              <a:buFont typeface="Wingdings" panose="05000000000000000000" pitchFamily="2" charset="2"/>
              <a:buChar char="Ø"/>
            </a:pPr>
            <a:r>
              <a:rPr lang="it-IT" sz="1600" dirty="0">
                <a:solidFill>
                  <a:srgbClr val="002060"/>
                </a:solidFill>
                <a:cs typeface="Arial" panose="020B0604020202020204" pitchFamily="34" charset="0"/>
              </a:rPr>
              <a:t>Forlì-Cesena: premessa</a:t>
            </a:r>
          </a:p>
          <a:p>
            <a:pPr lvl="7">
              <a:buFont typeface="Wingdings" panose="05000000000000000000" pitchFamily="2" charset="2"/>
              <a:buChar char="Ø"/>
            </a:pPr>
            <a:r>
              <a:rPr lang="it-IT" sz="1600" dirty="0">
                <a:solidFill>
                  <a:srgbClr val="002060"/>
                </a:solidFill>
                <a:cs typeface="Arial" panose="020B0604020202020204" pitchFamily="34" charset="0"/>
              </a:rPr>
              <a:t>Andamenti congiunturali</a:t>
            </a:r>
          </a:p>
          <a:p>
            <a:pPr lvl="7">
              <a:buFont typeface="Wingdings" panose="05000000000000000000" pitchFamily="2" charset="2"/>
              <a:buChar char="Ø"/>
            </a:pPr>
            <a:r>
              <a:rPr lang="it-IT" sz="1600" dirty="0">
                <a:solidFill>
                  <a:srgbClr val="002060"/>
                </a:solidFill>
                <a:cs typeface="Arial" panose="020B0604020202020204" pitchFamily="34" charset="0"/>
              </a:rPr>
              <a:t>Ordini, giacenze e materie prime</a:t>
            </a:r>
          </a:p>
          <a:p>
            <a:pPr lvl="7">
              <a:buFont typeface="Wingdings" panose="05000000000000000000" pitchFamily="2" charset="2"/>
              <a:buChar char="Ø"/>
            </a:pPr>
            <a:r>
              <a:rPr lang="it-IT" sz="1600" dirty="0">
                <a:solidFill>
                  <a:srgbClr val="002060"/>
                </a:solidFill>
                <a:cs typeface="Arial" panose="020B0604020202020204" pitchFamily="34" charset="0"/>
              </a:rPr>
              <a:t>Occupazione e cassa integrazione</a:t>
            </a:r>
          </a:p>
          <a:p>
            <a:pPr lvl="7">
              <a:lnSpc>
                <a:spcPct val="100000"/>
              </a:lnSpc>
              <a:buFont typeface="Wingdings" panose="05000000000000000000" pitchFamily="2" charset="2"/>
              <a:buChar char="Ø"/>
            </a:pPr>
            <a:r>
              <a:rPr lang="it-IT" sz="1600" dirty="0">
                <a:solidFill>
                  <a:srgbClr val="002060"/>
                </a:solidFill>
                <a:cs typeface="Arial" panose="020B0604020202020204" pitchFamily="34" charset="0"/>
              </a:rPr>
              <a:t>Previsioni I semestre 2021</a:t>
            </a:r>
          </a:p>
          <a:p>
            <a:pPr marL="3200400" lvl="7" indent="0">
              <a:buNone/>
            </a:pPr>
            <a:endParaRPr lang="it-IT" sz="1600" dirty="0">
              <a:solidFill>
                <a:srgbClr val="0070C0"/>
              </a:solidFill>
              <a:latin typeface="Arial" panose="020B0604020202020204" pitchFamily="34" charset="0"/>
              <a:cs typeface="Arial" panose="020B0604020202020204" pitchFamily="34" charset="0"/>
            </a:endParaRPr>
          </a:p>
          <a:p>
            <a:pPr marL="3200400" lvl="7" indent="0">
              <a:buNone/>
            </a:pPr>
            <a:endParaRPr lang="it-IT" dirty="0"/>
          </a:p>
          <a:p>
            <a:pPr lvl="7"/>
            <a:endParaRPr lang="it-IT" dirty="0"/>
          </a:p>
          <a:p>
            <a:pPr lvl="7"/>
            <a:endParaRPr lang="it-IT" dirty="0"/>
          </a:p>
          <a:p>
            <a:pPr lvl="7"/>
            <a:endParaRPr lang="it-IT" dirty="0"/>
          </a:p>
          <a:p>
            <a:endParaRPr lang="it-IT" dirty="0"/>
          </a:p>
          <a:p>
            <a:pPr marL="2743200" lvl="6" indent="0">
              <a:buNone/>
            </a:pPr>
            <a:endParaRPr lang="it-IT" dirty="0"/>
          </a:p>
          <a:p>
            <a:pPr marL="2743200" lvl="6" indent="0">
              <a:buNone/>
            </a:pPr>
            <a:endParaRPr lang="it-IT" dirty="0"/>
          </a:p>
        </p:txBody>
      </p:sp>
      <p:pic>
        <p:nvPicPr>
          <p:cNvPr id="4" name="Immagine 3">
            <a:extLst>
              <a:ext uri="{FF2B5EF4-FFF2-40B4-BE49-F238E27FC236}">
                <a16:creationId xmlns:a16="http://schemas.microsoft.com/office/drawing/2014/main" id="{ED58ADDD-999C-4231-9C53-1B237DAC5070}"/>
              </a:ext>
            </a:extLst>
          </p:cNvPr>
          <p:cNvPicPr>
            <a:picLocks noChangeAspect="1"/>
          </p:cNvPicPr>
          <p:nvPr/>
        </p:nvPicPr>
        <p:blipFill>
          <a:blip r:embed="rId2"/>
          <a:stretch>
            <a:fillRect/>
          </a:stretch>
        </p:blipFill>
        <p:spPr>
          <a:xfrm>
            <a:off x="8231170" y="681037"/>
            <a:ext cx="3122630" cy="1618818"/>
          </a:xfrm>
          <a:prstGeom prst="rect">
            <a:avLst/>
          </a:prstGeom>
        </p:spPr>
      </p:pic>
      <p:sp>
        <p:nvSpPr>
          <p:cNvPr id="2" name="Segnaposto numero diapositiva 1">
            <a:extLst>
              <a:ext uri="{FF2B5EF4-FFF2-40B4-BE49-F238E27FC236}">
                <a16:creationId xmlns:a16="http://schemas.microsoft.com/office/drawing/2014/main" id="{0C374144-A3AF-43D8-9075-067365B9FECD}"/>
              </a:ext>
            </a:extLst>
          </p:cNvPr>
          <p:cNvSpPr>
            <a:spLocks noGrp="1"/>
          </p:cNvSpPr>
          <p:nvPr>
            <p:ph type="sldNum" sz="quarter" idx="12"/>
          </p:nvPr>
        </p:nvSpPr>
        <p:spPr/>
        <p:txBody>
          <a:bodyPr/>
          <a:lstStyle/>
          <a:p>
            <a:fld id="{72CD1BDA-6E50-49BC-9255-A565DB338A2C}" type="slidenum">
              <a:rPr lang="it-IT" smtClean="0"/>
              <a:t>26</a:t>
            </a:fld>
            <a:endParaRPr lang="it-IT" dirty="0"/>
          </a:p>
        </p:txBody>
      </p:sp>
    </p:spTree>
    <p:extLst>
      <p:ext uri="{BB962C8B-B14F-4D97-AF65-F5344CB8AC3E}">
        <p14:creationId xmlns:p14="http://schemas.microsoft.com/office/powerpoint/2010/main" val="2996758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434F60-107A-40BD-85FF-A2D1CD5D45BE}"/>
              </a:ext>
            </a:extLst>
          </p:cNvPr>
          <p:cNvSpPr>
            <a:spLocks noGrp="1"/>
          </p:cNvSpPr>
          <p:nvPr>
            <p:ph type="title"/>
          </p:nvPr>
        </p:nvSpPr>
        <p:spPr>
          <a:xfrm>
            <a:off x="838200" y="521406"/>
            <a:ext cx="10515600" cy="1325563"/>
          </a:xfrm>
        </p:spPr>
        <p:txBody>
          <a:bodyPr>
            <a:normAutofit/>
          </a:bodyPr>
          <a:lstStyle/>
          <a:p>
            <a:pPr algn="ctr"/>
            <a:r>
              <a:rPr lang="it-IT" sz="2400" b="1" dirty="0">
                <a:solidFill>
                  <a:srgbClr val="002060"/>
                </a:solidFill>
                <a:cs typeface="Arial" panose="020B0604020202020204" pitchFamily="34" charset="0"/>
              </a:rPr>
              <a:t>Forlì-Cesena: premessa</a:t>
            </a:r>
            <a:br>
              <a:rPr lang="it-IT" sz="2400" dirty="0">
                <a:solidFill>
                  <a:srgbClr val="002060"/>
                </a:solidFill>
                <a:cs typeface="Arial" panose="020B0604020202020204" pitchFamily="34" charset="0"/>
              </a:rPr>
            </a:br>
            <a:endParaRPr lang="it-IT" sz="2400" b="1" dirty="0">
              <a:solidFill>
                <a:schemeClr val="accent1">
                  <a:lumMod val="50000"/>
                </a:schemeClr>
              </a:solidFill>
            </a:endParaRPr>
          </a:p>
        </p:txBody>
      </p:sp>
      <p:sp>
        <p:nvSpPr>
          <p:cNvPr id="3" name="Segnaposto contenuto 2">
            <a:extLst>
              <a:ext uri="{FF2B5EF4-FFF2-40B4-BE49-F238E27FC236}">
                <a16:creationId xmlns:a16="http://schemas.microsoft.com/office/drawing/2014/main" id="{9F05FECE-DB29-4089-A59A-76F681673AFE}"/>
              </a:ext>
            </a:extLst>
          </p:cNvPr>
          <p:cNvSpPr>
            <a:spLocks noGrp="1"/>
          </p:cNvSpPr>
          <p:nvPr>
            <p:ph idx="1"/>
          </p:nvPr>
        </p:nvSpPr>
        <p:spPr>
          <a:xfrm>
            <a:off x="649827" y="1171981"/>
            <a:ext cx="10174357" cy="4457428"/>
          </a:xfrm>
        </p:spPr>
        <p:txBody>
          <a:bodyPr>
            <a:noAutofit/>
          </a:bodyPr>
          <a:lstStyle/>
          <a:p>
            <a:pPr marL="0" indent="0" algn="just">
              <a:lnSpc>
                <a:spcPct val="150000"/>
              </a:lnSpc>
              <a:spcAft>
                <a:spcPts val="0"/>
              </a:spcAft>
              <a:buNone/>
            </a:pPr>
            <a:r>
              <a:rPr lang="it-IT" sz="1600" dirty="0">
                <a:solidFill>
                  <a:srgbClr val="1F497D"/>
                </a:solidFill>
                <a:latin typeface="Calibri" panose="020F0502020204030204" pitchFamily="34" charset="0"/>
                <a:ea typeface="Times New Roman" panose="02020603050405020304" pitchFamily="18" charset="0"/>
              </a:rPr>
              <a:t>Il secondo semestre del 2020 per la Provincia di Forlì-Cesena fotografa una situazione variegata: l’attività delle imprese, in seguito al </a:t>
            </a:r>
            <a:r>
              <a:rPr lang="it-IT" sz="1600" dirty="0" err="1">
                <a:solidFill>
                  <a:srgbClr val="1F497D"/>
                </a:solidFill>
                <a:latin typeface="Calibri" panose="020F0502020204030204" pitchFamily="34" charset="0"/>
                <a:ea typeface="Times New Roman" panose="02020603050405020304" pitchFamily="18" charset="0"/>
              </a:rPr>
              <a:t>lockdown</a:t>
            </a:r>
            <a:r>
              <a:rPr lang="it-IT" sz="1600" dirty="0">
                <a:solidFill>
                  <a:srgbClr val="1F497D"/>
                </a:solidFill>
                <a:latin typeface="Calibri" panose="020F0502020204030204" pitchFamily="34" charset="0"/>
                <a:ea typeface="Times New Roman" panose="02020603050405020304" pitchFamily="18" charset="0"/>
              </a:rPr>
              <a:t> di marzo-aprile, ha ripreso in maniera differente, consentendo ad alcuni settori di recuperare quanto perso nel primo semestre, mentre altri realtà sono ancora pesantemente colpiti dalla crisi causata dall’emergenza sanitaria. Dopo un primo semestre in cui la produzione si attestava, rispetto allo stesso periodo del 2019, su un -8,2% e il fatturato sul -9,6%, nel secondo semestre tutti gli indicatori economici evidenziano una parziale ripresa: produzione (0,2%), fatturato (0,1%), fatturato interno (0,1%), fatturato estero (0,1%). Per quanto riguarda gli ordini si rileva un miglioramento: il 30,3% segnala una diminuzione degli ordini totali (nel primo semestre 2020 era il 62,2%), un 39,4% stazionari e un 30,3% in aumento; per gli ordini esteri un 21,2% li ha visti in diminuzione, il 60,6% stazionari e in aumento il 18,2%. </a:t>
            </a:r>
          </a:p>
          <a:p>
            <a:pPr marL="0" indent="0" algn="just">
              <a:lnSpc>
                <a:spcPct val="150000"/>
              </a:lnSpc>
              <a:spcAft>
                <a:spcPts val="0"/>
              </a:spcAft>
              <a:buNone/>
            </a:pPr>
            <a:r>
              <a:rPr lang="it-IT" sz="1600" dirty="0">
                <a:solidFill>
                  <a:srgbClr val="1F497D"/>
                </a:solidFill>
                <a:latin typeface="Calibri" panose="020F0502020204030204" pitchFamily="34" charset="0"/>
                <a:ea typeface="Times New Roman" panose="02020603050405020304" pitchFamily="18" charset="0"/>
              </a:rPr>
              <a:t>Il dato sull’occupazione (0%) è influenzato dal blocco dei licenziamenti. </a:t>
            </a:r>
          </a:p>
          <a:p>
            <a:pPr marL="0" indent="0" algn="just">
              <a:lnSpc>
                <a:spcPct val="150000"/>
              </a:lnSpc>
              <a:spcAft>
                <a:spcPts val="0"/>
              </a:spcAft>
              <a:buNone/>
              <a:tabLst>
                <a:tab pos="3060065" algn="ctr"/>
                <a:tab pos="6120130" algn="r"/>
              </a:tabLst>
            </a:pPr>
            <a:endParaRPr lang="it-IT" sz="1600" dirty="0">
              <a:solidFill>
                <a:srgbClr val="1F497D"/>
              </a:solidFill>
              <a:latin typeface="Calibri" panose="020F0502020204030204" pitchFamily="34" charset="0"/>
              <a:ea typeface="Times New Roman" panose="02020603050405020304" pitchFamily="18" charset="0"/>
            </a:endParaRPr>
          </a:p>
          <a:p>
            <a:pPr marL="0" indent="0" algn="just">
              <a:lnSpc>
                <a:spcPct val="150000"/>
              </a:lnSpc>
              <a:spcAft>
                <a:spcPts val="0"/>
              </a:spcAft>
              <a:buNone/>
              <a:tabLst>
                <a:tab pos="3060065" algn="ctr"/>
                <a:tab pos="6120130" algn="r"/>
              </a:tabLst>
            </a:pPr>
            <a:endParaRPr lang="it-IT" sz="1600" dirty="0">
              <a:solidFill>
                <a:srgbClr val="1F497D"/>
              </a:solidFill>
              <a:latin typeface="Calibri" panose="020F0502020204030204" pitchFamily="34" charset="0"/>
              <a:ea typeface="Times New Roman" panose="02020603050405020304" pitchFamily="18" charset="0"/>
            </a:endParaRPr>
          </a:p>
          <a:p>
            <a:pPr marL="0" indent="0" algn="just">
              <a:lnSpc>
                <a:spcPct val="150000"/>
              </a:lnSpc>
              <a:spcAft>
                <a:spcPts val="0"/>
              </a:spcAft>
              <a:buNone/>
              <a:tabLst>
                <a:tab pos="3060065" algn="ctr"/>
                <a:tab pos="6120130" algn="r"/>
              </a:tabLst>
            </a:pPr>
            <a:endParaRPr lang="it-IT" sz="1100" dirty="0">
              <a:solidFill>
                <a:srgbClr val="1F497D"/>
              </a:solidFill>
              <a:latin typeface="Times New Roman" panose="02020603050405020304" pitchFamily="18" charset="0"/>
              <a:ea typeface="Times New Roman" panose="02020603050405020304" pitchFamily="18" charset="0"/>
            </a:endParaRPr>
          </a:p>
        </p:txBody>
      </p:sp>
      <p:pic>
        <p:nvPicPr>
          <p:cNvPr id="10" name="Immagine 9">
            <a:extLst>
              <a:ext uri="{FF2B5EF4-FFF2-40B4-BE49-F238E27FC236}">
                <a16:creationId xmlns:a16="http://schemas.microsoft.com/office/drawing/2014/main" id="{229EDBDD-CE0B-4CA1-A0E2-C728813ABBDC}"/>
              </a:ext>
            </a:extLst>
          </p:cNvPr>
          <p:cNvPicPr>
            <a:picLocks noChangeAspect="1"/>
          </p:cNvPicPr>
          <p:nvPr/>
        </p:nvPicPr>
        <p:blipFill>
          <a:blip r:embed="rId2"/>
          <a:stretch>
            <a:fillRect/>
          </a:stretch>
        </p:blipFill>
        <p:spPr>
          <a:xfrm>
            <a:off x="10492508" y="255380"/>
            <a:ext cx="1049665" cy="542224"/>
          </a:xfrm>
          <a:prstGeom prst="rect">
            <a:avLst/>
          </a:prstGeom>
        </p:spPr>
      </p:pic>
      <p:pic>
        <p:nvPicPr>
          <p:cNvPr id="6" name="Immagine 5" descr="Immagine che contiene testo, mappa&#10;&#10;Descrizione generata automaticamente">
            <a:extLst>
              <a:ext uri="{FF2B5EF4-FFF2-40B4-BE49-F238E27FC236}">
                <a16:creationId xmlns:a16="http://schemas.microsoft.com/office/drawing/2014/main" id="{5A90E6B0-6A62-4D6E-86B9-E6468E91D4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3923" y="5481982"/>
            <a:ext cx="1590261" cy="942664"/>
          </a:xfrm>
          <a:prstGeom prst="rect">
            <a:avLst/>
          </a:prstGeom>
        </p:spPr>
      </p:pic>
      <p:sp>
        <p:nvSpPr>
          <p:cNvPr id="4" name="Segnaposto numero diapositiva 3">
            <a:extLst>
              <a:ext uri="{FF2B5EF4-FFF2-40B4-BE49-F238E27FC236}">
                <a16:creationId xmlns:a16="http://schemas.microsoft.com/office/drawing/2014/main" id="{69244E7B-EB4C-4501-BE1B-C0A85F37CF84}"/>
              </a:ext>
            </a:extLst>
          </p:cNvPr>
          <p:cNvSpPr>
            <a:spLocks noGrp="1"/>
          </p:cNvSpPr>
          <p:nvPr>
            <p:ph type="sldNum" sz="quarter" idx="12"/>
          </p:nvPr>
        </p:nvSpPr>
        <p:spPr/>
        <p:txBody>
          <a:bodyPr/>
          <a:lstStyle/>
          <a:p>
            <a:fld id="{72CD1BDA-6E50-49BC-9255-A565DB338A2C}" type="slidenum">
              <a:rPr lang="it-IT" smtClean="0"/>
              <a:t>27</a:t>
            </a:fld>
            <a:endParaRPr lang="it-IT" dirty="0"/>
          </a:p>
        </p:txBody>
      </p:sp>
    </p:spTree>
    <p:extLst>
      <p:ext uri="{BB962C8B-B14F-4D97-AF65-F5344CB8AC3E}">
        <p14:creationId xmlns:p14="http://schemas.microsoft.com/office/powerpoint/2010/main" val="3293467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434F60-107A-40BD-85FF-A2D1CD5D45BE}"/>
              </a:ext>
            </a:extLst>
          </p:cNvPr>
          <p:cNvSpPr>
            <a:spLocks noGrp="1"/>
          </p:cNvSpPr>
          <p:nvPr>
            <p:ph type="title"/>
          </p:nvPr>
        </p:nvSpPr>
        <p:spPr>
          <a:xfrm>
            <a:off x="838200" y="100515"/>
            <a:ext cx="10515600" cy="1325563"/>
          </a:xfrm>
        </p:spPr>
        <p:txBody>
          <a:bodyPr>
            <a:normAutofit/>
          </a:bodyPr>
          <a:lstStyle/>
          <a:p>
            <a:pPr lvl="7" algn="ctr"/>
            <a:r>
              <a:rPr lang="it-IT" sz="2400" b="1" dirty="0">
                <a:solidFill>
                  <a:srgbClr val="002060"/>
                </a:solidFill>
                <a:latin typeface="+mj-lt"/>
                <a:cs typeface="Arial" panose="020B0604020202020204" pitchFamily="34" charset="0"/>
              </a:rPr>
              <a:t>Andamenti congiunturali</a:t>
            </a:r>
          </a:p>
        </p:txBody>
      </p:sp>
      <p:pic>
        <p:nvPicPr>
          <p:cNvPr id="10" name="Immagine 9">
            <a:extLst>
              <a:ext uri="{FF2B5EF4-FFF2-40B4-BE49-F238E27FC236}">
                <a16:creationId xmlns:a16="http://schemas.microsoft.com/office/drawing/2014/main" id="{229EDBDD-CE0B-4CA1-A0E2-C728813ABBDC}"/>
              </a:ext>
            </a:extLst>
          </p:cNvPr>
          <p:cNvPicPr>
            <a:picLocks noChangeAspect="1"/>
          </p:cNvPicPr>
          <p:nvPr/>
        </p:nvPicPr>
        <p:blipFill>
          <a:blip r:embed="rId2"/>
          <a:stretch>
            <a:fillRect/>
          </a:stretch>
        </p:blipFill>
        <p:spPr>
          <a:xfrm>
            <a:off x="10492508" y="255380"/>
            <a:ext cx="1049665" cy="542224"/>
          </a:xfrm>
          <a:prstGeom prst="rect">
            <a:avLst/>
          </a:prstGeom>
        </p:spPr>
      </p:pic>
      <p:pic>
        <p:nvPicPr>
          <p:cNvPr id="7" name="Immagine 6">
            <a:extLst>
              <a:ext uri="{FF2B5EF4-FFF2-40B4-BE49-F238E27FC236}">
                <a16:creationId xmlns:a16="http://schemas.microsoft.com/office/drawing/2014/main" id="{D213F031-CD41-4D56-8B25-5362E24138DC}"/>
              </a:ext>
            </a:extLst>
          </p:cNvPr>
          <p:cNvPicPr>
            <a:picLocks noChangeAspect="1"/>
          </p:cNvPicPr>
          <p:nvPr/>
        </p:nvPicPr>
        <p:blipFill>
          <a:blip r:embed="rId3"/>
          <a:stretch>
            <a:fillRect/>
          </a:stretch>
        </p:blipFill>
        <p:spPr>
          <a:xfrm>
            <a:off x="10395241" y="5715039"/>
            <a:ext cx="1499104" cy="887581"/>
          </a:xfrm>
          <a:prstGeom prst="rect">
            <a:avLst/>
          </a:prstGeom>
        </p:spPr>
      </p:pic>
      <p:sp>
        <p:nvSpPr>
          <p:cNvPr id="3" name="Segnaposto numero diapositiva 2">
            <a:extLst>
              <a:ext uri="{FF2B5EF4-FFF2-40B4-BE49-F238E27FC236}">
                <a16:creationId xmlns:a16="http://schemas.microsoft.com/office/drawing/2014/main" id="{0965E623-3284-4B24-82D0-6C01AAE8D047}"/>
              </a:ext>
            </a:extLst>
          </p:cNvPr>
          <p:cNvSpPr>
            <a:spLocks noGrp="1"/>
          </p:cNvSpPr>
          <p:nvPr>
            <p:ph type="sldNum" sz="quarter" idx="12"/>
          </p:nvPr>
        </p:nvSpPr>
        <p:spPr/>
        <p:txBody>
          <a:bodyPr/>
          <a:lstStyle/>
          <a:p>
            <a:fld id="{72CD1BDA-6E50-49BC-9255-A565DB338A2C}" type="slidenum">
              <a:rPr lang="it-IT" smtClean="0"/>
              <a:t>28</a:t>
            </a:fld>
            <a:endParaRPr lang="it-IT"/>
          </a:p>
        </p:txBody>
      </p:sp>
      <p:graphicFrame>
        <p:nvGraphicFramePr>
          <p:cNvPr id="5" name="Tabella 4">
            <a:extLst>
              <a:ext uri="{FF2B5EF4-FFF2-40B4-BE49-F238E27FC236}">
                <a16:creationId xmlns:a16="http://schemas.microsoft.com/office/drawing/2014/main" id="{9F4DED21-3BBE-4B66-95B3-63E90177E595}"/>
              </a:ext>
            </a:extLst>
          </p:cNvPr>
          <p:cNvGraphicFramePr>
            <a:graphicFrameLocks noGrp="1"/>
          </p:cNvGraphicFramePr>
          <p:nvPr>
            <p:extLst>
              <p:ext uri="{D42A27DB-BD31-4B8C-83A1-F6EECF244321}">
                <p14:modId xmlns:p14="http://schemas.microsoft.com/office/powerpoint/2010/main" val="1479657615"/>
              </p:ext>
            </p:extLst>
          </p:nvPr>
        </p:nvGraphicFramePr>
        <p:xfrm>
          <a:off x="1182006" y="1048544"/>
          <a:ext cx="3035300" cy="2380456"/>
        </p:xfrm>
        <a:graphic>
          <a:graphicData uri="http://schemas.openxmlformats.org/drawingml/2006/table">
            <a:tbl>
              <a:tblPr/>
              <a:tblGrid>
                <a:gridCol w="1826889">
                  <a:extLst>
                    <a:ext uri="{9D8B030D-6E8A-4147-A177-3AD203B41FA5}">
                      <a16:colId xmlns:a16="http://schemas.microsoft.com/office/drawing/2014/main" val="1588362654"/>
                    </a:ext>
                  </a:extLst>
                </a:gridCol>
                <a:gridCol w="1208411">
                  <a:extLst>
                    <a:ext uri="{9D8B030D-6E8A-4147-A177-3AD203B41FA5}">
                      <a16:colId xmlns:a16="http://schemas.microsoft.com/office/drawing/2014/main" val="1707603245"/>
                    </a:ext>
                  </a:extLst>
                </a:gridCol>
              </a:tblGrid>
              <a:tr h="950372">
                <a:tc>
                  <a:txBody>
                    <a:bodyPr/>
                    <a:lstStyle/>
                    <a:p>
                      <a:pPr algn="ctr" fontAlgn="ctr"/>
                      <a:r>
                        <a:rPr lang="it-IT" sz="1200" b="1" i="0" u="none" strike="noStrike" dirty="0">
                          <a:solidFill>
                            <a:srgbClr val="1F497D"/>
                          </a:solidFill>
                          <a:effectLst/>
                          <a:latin typeface="Arial" panose="020B0604020202020204" pitchFamily="34" charset="0"/>
                        </a:rPr>
                        <a:t>INDICATORE</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dirty="0">
                          <a:solidFill>
                            <a:srgbClr val="1F497D"/>
                          </a:solidFill>
                          <a:effectLst/>
                          <a:latin typeface="Arial" panose="020B0604020202020204" pitchFamily="34" charset="0"/>
                        </a:rPr>
                        <a:t>% VARIAZIONE 2° SEM. 2020 </a:t>
                      </a:r>
                    </a:p>
                    <a:p>
                      <a:pPr algn="ctr" fontAlgn="ctr"/>
                      <a:r>
                        <a:rPr lang="it-IT" sz="1200" b="1" i="0" u="none" strike="noStrike" dirty="0">
                          <a:solidFill>
                            <a:srgbClr val="1F497D"/>
                          </a:solidFill>
                          <a:effectLst/>
                          <a:latin typeface="Arial" panose="020B0604020202020204" pitchFamily="34" charset="0"/>
                        </a:rPr>
                        <a:t>SU 2° SEM 2019</a:t>
                      </a:r>
                    </a:p>
                  </a:txBody>
                  <a:tcPr marL="0" marR="0" marT="0"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831105935"/>
                  </a:ext>
                </a:extLst>
              </a:tr>
              <a:tr h="303214">
                <a:tc>
                  <a:txBody>
                    <a:bodyPr/>
                    <a:lstStyle/>
                    <a:p>
                      <a:pPr algn="ctr" fontAlgn="ctr"/>
                      <a:r>
                        <a:rPr lang="it-IT" sz="1200" b="1" i="0" u="none" strike="noStrike">
                          <a:solidFill>
                            <a:srgbClr val="1F497D"/>
                          </a:solidFill>
                          <a:effectLst/>
                          <a:latin typeface="Arial" panose="020B0604020202020204" pitchFamily="34" charset="0"/>
                        </a:rPr>
                        <a:t>PRODUZIONE</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0,2</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1570870539"/>
                  </a:ext>
                </a:extLst>
              </a:tr>
              <a:tr h="303214">
                <a:tc>
                  <a:txBody>
                    <a:bodyPr/>
                    <a:lstStyle/>
                    <a:p>
                      <a:pPr algn="ctr" fontAlgn="ctr"/>
                      <a:r>
                        <a:rPr lang="it-IT" sz="1200" b="1" i="0" u="none" strike="noStrike">
                          <a:solidFill>
                            <a:srgbClr val="1F497D"/>
                          </a:solidFill>
                          <a:effectLst/>
                          <a:latin typeface="Arial" panose="020B0604020202020204" pitchFamily="34" charset="0"/>
                        </a:rPr>
                        <a:t>FATTURATO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0,1</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3268746004"/>
                  </a:ext>
                </a:extLst>
              </a:tr>
              <a:tr h="237593">
                <a:tc>
                  <a:txBody>
                    <a:bodyPr/>
                    <a:lstStyle/>
                    <a:p>
                      <a:pPr algn="ctr" fontAlgn="ctr"/>
                      <a:r>
                        <a:rPr lang="it-IT" sz="1200" b="1" i="0" u="none" strike="noStrike">
                          <a:solidFill>
                            <a:srgbClr val="1F497D"/>
                          </a:solidFill>
                          <a:effectLst/>
                          <a:latin typeface="Arial" panose="020B0604020202020204" pitchFamily="34" charset="0"/>
                        </a:rPr>
                        <a:t>FATTURATO INTERNO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0,1</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3606697279"/>
                  </a:ext>
                </a:extLst>
              </a:tr>
              <a:tr h="303214">
                <a:tc>
                  <a:txBody>
                    <a:bodyPr/>
                    <a:lstStyle/>
                    <a:p>
                      <a:pPr algn="ctr" fontAlgn="ctr"/>
                      <a:r>
                        <a:rPr lang="it-IT" sz="1200" b="1" i="0" u="none" strike="noStrike">
                          <a:solidFill>
                            <a:srgbClr val="1F497D"/>
                          </a:solidFill>
                          <a:effectLst/>
                          <a:latin typeface="Arial" panose="020B0604020202020204" pitchFamily="34" charset="0"/>
                        </a:rPr>
                        <a:t>FATTURATO ESTERO</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a:solidFill>
                            <a:srgbClr val="1F497D"/>
                          </a:solidFill>
                          <a:effectLst/>
                          <a:latin typeface="Arial" panose="020B0604020202020204" pitchFamily="34" charset="0"/>
                        </a:rPr>
                        <a:t>0,1</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3132184225"/>
                  </a:ext>
                </a:extLst>
              </a:tr>
              <a:tr h="282849">
                <a:tc>
                  <a:txBody>
                    <a:bodyPr/>
                    <a:lstStyle/>
                    <a:p>
                      <a:pPr algn="ctr" fontAlgn="ctr"/>
                      <a:r>
                        <a:rPr lang="it-IT" sz="1200" b="1" i="0" u="none" strike="noStrike">
                          <a:solidFill>
                            <a:srgbClr val="1F497D"/>
                          </a:solidFill>
                          <a:effectLst/>
                          <a:latin typeface="Arial" panose="020B0604020202020204" pitchFamily="34" charset="0"/>
                        </a:rPr>
                        <a:t>OCCUPAZIONE</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5D9F1"/>
                    </a:solidFill>
                  </a:tcPr>
                </a:tc>
                <a:tc>
                  <a:txBody>
                    <a:bodyPr/>
                    <a:lstStyle/>
                    <a:p>
                      <a:pPr algn="ctr" fontAlgn="ctr"/>
                      <a:r>
                        <a:rPr lang="it-IT" sz="1200" b="1" i="0" u="none" strike="noStrike" dirty="0">
                          <a:solidFill>
                            <a:srgbClr val="1F497D"/>
                          </a:solidFill>
                          <a:effectLst/>
                          <a:latin typeface="Arial" panose="020B0604020202020204" pitchFamily="34" charset="0"/>
                        </a:rPr>
                        <a:t>0,0</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extLst>
                  <a:ext uri="{0D108BD9-81ED-4DB2-BD59-A6C34878D82A}">
                    <a16:rowId xmlns:a16="http://schemas.microsoft.com/office/drawing/2014/main" val="3545070639"/>
                  </a:ext>
                </a:extLst>
              </a:tr>
            </a:tbl>
          </a:graphicData>
        </a:graphic>
      </p:graphicFrame>
      <p:graphicFrame>
        <p:nvGraphicFramePr>
          <p:cNvPr id="13" name="Grafico 12">
            <a:extLst>
              <a:ext uri="{FF2B5EF4-FFF2-40B4-BE49-F238E27FC236}">
                <a16:creationId xmlns:a16="http://schemas.microsoft.com/office/drawing/2014/main" id="{36899628-0EF0-4F29-BCD8-FBA5FD562E2E}"/>
              </a:ext>
            </a:extLst>
          </p:cNvPr>
          <p:cNvGraphicFramePr>
            <a:graphicFrameLocks/>
          </p:cNvGraphicFramePr>
          <p:nvPr>
            <p:extLst>
              <p:ext uri="{D42A27DB-BD31-4B8C-83A1-F6EECF244321}">
                <p14:modId xmlns:p14="http://schemas.microsoft.com/office/powerpoint/2010/main" val="4266700035"/>
              </p:ext>
            </p:extLst>
          </p:nvPr>
        </p:nvGraphicFramePr>
        <p:xfrm>
          <a:off x="4561112" y="1021213"/>
          <a:ext cx="6098179" cy="27583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afico 13">
            <a:extLst>
              <a:ext uri="{FF2B5EF4-FFF2-40B4-BE49-F238E27FC236}">
                <a16:creationId xmlns:a16="http://schemas.microsoft.com/office/drawing/2014/main" id="{A7426CE5-B392-49A5-A6DC-8C629DBA42B0}"/>
              </a:ext>
            </a:extLst>
          </p:cNvPr>
          <p:cNvGraphicFramePr>
            <a:graphicFrameLocks/>
          </p:cNvGraphicFramePr>
          <p:nvPr>
            <p:extLst>
              <p:ext uri="{D42A27DB-BD31-4B8C-83A1-F6EECF244321}">
                <p14:modId xmlns:p14="http://schemas.microsoft.com/office/powerpoint/2010/main" val="3322208031"/>
              </p:ext>
            </p:extLst>
          </p:nvPr>
        </p:nvGraphicFramePr>
        <p:xfrm>
          <a:off x="391886" y="3779520"/>
          <a:ext cx="5303520" cy="291371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Grafico 14">
            <a:extLst>
              <a:ext uri="{FF2B5EF4-FFF2-40B4-BE49-F238E27FC236}">
                <a16:creationId xmlns:a16="http://schemas.microsoft.com/office/drawing/2014/main" id="{47EA64AC-806F-403E-9D1C-2651A95870A6}"/>
              </a:ext>
            </a:extLst>
          </p:cNvPr>
          <p:cNvGraphicFramePr>
            <a:graphicFrameLocks/>
          </p:cNvGraphicFramePr>
          <p:nvPr>
            <p:extLst>
              <p:ext uri="{D42A27DB-BD31-4B8C-83A1-F6EECF244321}">
                <p14:modId xmlns:p14="http://schemas.microsoft.com/office/powerpoint/2010/main" val="2452085835"/>
              </p:ext>
            </p:extLst>
          </p:nvPr>
        </p:nvGraphicFramePr>
        <p:xfrm>
          <a:off x="5690315" y="3745030"/>
          <a:ext cx="4710017" cy="291371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342407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E45CAF-1563-47CB-90C7-C3A8786838FC}"/>
              </a:ext>
            </a:extLst>
          </p:cNvPr>
          <p:cNvSpPr>
            <a:spLocks noGrp="1"/>
          </p:cNvSpPr>
          <p:nvPr>
            <p:ph type="title"/>
          </p:nvPr>
        </p:nvSpPr>
        <p:spPr>
          <a:xfrm>
            <a:off x="838200" y="365125"/>
            <a:ext cx="10515600" cy="251475"/>
          </a:xfrm>
        </p:spPr>
        <p:txBody>
          <a:bodyPr>
            <a:noAutofit/>
          </a:bodyPr>
          <a:lstStyle/>
          <a:p>
            <a:pPr algn="ctr"/>
            <a:r>
              <a:rPr lang="it-IT" sz="2400" b="1" dirty="0">
                <a:solidFill>
                  <a:schemeClr val="accent1">
                    <a:lumMod val="50000"/>
                  </a:schemeClr>
                </a:solidFill>
              </a:rPr>
              <a:t>Ordini - giacenze - materie prime   </a:t>
            </a:r>
          </a:p>
        </p:txBody>
      </p:sp>
      <p:sp>
        <p:nvSpPr>
          <p:cNvPr id="3" name="Segnaposto contenuto 2">
            <a:extLst>
              <a:ext uri="{FF2B5EF4-FFF2-40B4-BE49-F238E27FC236}">
                <a16:creationId xmlns:a16="http://schemas.microsoft.com/office/drawing/2014/main" id="{6E385E2F-A47D-4171-B9F7-A7416E68E8DA}"/>
              </a:ext>
            </a:extLst>
          </p:cNvPr>
          <p:cNvSpPr>
            <a:spLocks noGrp="1"/>
          </p:cNvSpPr>
          <p:nvPr>
            <p:ph idx="1"/>
          </p:nvPr>
        </p:nvSpPr>
        <p:spPr>
          <a:xfrm>
            <a:off x="838200" y="683581"/>
            <a:ext cx="10515600" cy="5493382"/>
          </a:xfrm>
        </p:spPr>
        <p:txBody>
          <a:bodyPr>
            <a:normAutofit/>
          </a:bodyPr>
          <a:lstStyle/>
          <a:p>
            <a:pPr marL="0" indent="0" algn="just">
              <a:lnSpc>
                <a:spcPct val="100000"/>
              </a:lnSpc>
              <a:spcAft>
                <a:spcPts val="0"/>
              </a:spcAft>
              <a:buNone/>
              <a:tabLst>
                <a:tab pos="3060065" algn="ctr"/>
                <a:tab pos="6120130" algn="r"/>
                <a:tab pos="449580" algn="l"/>
              </a:tabLst>
            </a:pPr>
            <a:r>
              <a:rPr lang="it-IT" sz="1600" dirty="0">
                <a:solidFill>
                  <a:srgbClr val="1F497D"/>
                </a:solidFill>
                <a:latin typeface="Calibri" panose="020F0502020204030204" pitchFamily="34" charset="0"/>
                <a:ea typeface="Times New Roman" panose="02020603050405020304" pitchFamily="18" charset="0"/>
              </a:rPr>
              <a:t>Per quel che riguarda gli </a:t>
            </a:r>
            <a:r>
              <a:rPr lang="it-IT" sz="1600" b="1" u="sng" dirty="0">
                <a:solidFill>
                  <a:srgbClr val="1F497D"/>
                </a:solidFill>
                <a:latin typeface="Calibri" panose="020F0502020204030204" pitchFamily="34" charset="0"/>
                <a:ea typeface="Times New Roman" panose="02020603050405020304" pitchFamily="18" charset="0"/>
              </a:rPr>
              <a:t>ordini totali</a:t>
            </a:r>
            <a:r>
              <a:rPr lang="it-IT" sz="1600" dirty="0">
                <a:solidFill>
                  <a:srgbClr val="1F497D"/>
                </a:solidFill>
                <a:latin typeface="Calibri" panose="020F0502020204030204" pitchFamily="34" charset="0"/>
                <a:ea typeface="Times New Roman" panose="02020603050405020304" pitchFamily="18" charset="0"/>
              </a:rPr>
              <a:t>, il 30,3% delle imprese ha segnalato un aumento, stazionarietà per 39,4% mentre il 30,3% una diminuzione. Per gli </a:t>
            </a:r>
            <a:r>
              <a:rPr lang="it-IT" sz="1600" b="1" u="sng" dirty="0">
                <a:solidFill>
                  <a:srgbClr val="1F497D"/>
                </a:solidFill>
                <a:latin typeface="Calibri" panose="020F0502020204030204" pitchFamily="34" charset="0"/>
                <a:ea typeface="Times New Roman" panose="02020603050405020304" pitchFamily="18" charset="0"/>
              </a:rPr>
              <a:t>ordini esteri</a:t>
            </a:r>
            <a:r>
              <a:rPr lang="it-IT" sz="1600" dirty="0">
                <a:solidFill>
                  <a:srgbClr val="1F497D"/>
                </a:solidFill>
                <a:latin typeface="Calibri" panose="020F0502020204030204" pitchFamily="34" charset="0"/>
                <a:ea typeface="Times New Roman" panose="02020603050405020304" pitchFamily="18" charset="0"/>
              </a:rPr>
              <a:t>, il  18,2% delle imprese li ha avuti in aumento, stazionari 60,6% mentre il 21,2% li ha visti diminuire.</a:t>
            </a:r>
            <a:endParaRPr lang="it-IT" sz="1100" dirty="0">
              <a:latin typeface="Times New Roman" panose="02020603050405020304" pitchFamily="18" charset="0"/>
              <a:ea typeface="Times New Roman" panose="02020603050405020304" pitchFamily="18" charset="0"/>
            </a:endParaRPr>
          </a:p>
          <a:p>
            <a:pPr>
              <a:lnSpc>
                <a:spcPct val="100000"/>
              </a:lnSpc>
            </a:pPr>
            <a:endParaRPr lang="it-IT" sz="1600" dirty="0"/>
          </a:p>
          <a:p>
            <a:endParaRPr lang="it-IT" sz="1600" dirty="0"/>
          </a:p>
          <a:p>
            <a:endParaRPr lang="it-IT" sz="1600" dirty="0"/>
          </a:p>
          <a:p>
            <a:endParaRPr lang="it-IT" sz="1600" dirty="0"/>
          </a:p>
          <a:p>
            <a:pPr marL="0" indent="0">
              <a:buNone/>
            </a:pPr>
            <a:endParaRPr lang="it-IT" sz="1600" dirty="0"/>
          </a:p>
          <a:p>
            <a:pPr marL="0" indent="0" algn="just">
              <a:buNone/>
            </a:pPr>
            <a:endParaRPr lang="it-IT" sz="1600" dirty="0">
              <a:solidFill>
                <a:schemeClr val="accent1">
                  <a:lumMod val="50000"/>
                </a:schemeClr>
              </a:solidFill>
            </a:endParaRPr>
          </a:p>
          <a:p>
            <a:pPr marL="0" indent="0" algn="just">
              <a:buNone/>
            </a:pPr>
            <a:r>
              <a:rPr lang="it-IT" sz="1600" dirty="0">
                <a:solidFill>
                  <a:schemeClr val="accent1">
                    <a:lumMod val="50000"/>
                  </a:schemeClr>
                </a:solidFill>
              </a:rPr>
              <a:t>Il dato relativo alle giacenze mostra una stazionarietà per il 69,6% del campione, un aumento per il 15,2% e una diminuzione sempre per il 15,2%. Il costo delle materie prime ha visto il dato in aumento per il 12,1%, una stazionarietà per il 63,7%, diminuzione per il 24,2%.</a:t>
            </a:r>
          </a:p>
        </p:txBody>
      </p:sp>
      <p:graphicFrame>
        <p:nvGraphicFramePr>
          <p:cNvPr id="8" name="Grafico 7">
            <a:extLst>
              <a:ext uri="{FF2B5EF4-FFF2-40B4-BE49-F238E27FC236}">
                <a16:creationId xmlns:a16="http://schemas.microsoft.com/office/drawing/2014/main" id="{2705C589-F335-4B92-86D3-86272EEF0390}"/>
              </a:ext>
            </a:extLst>
          </p:cNvPr>
          <p:cNvGraphicFramePr>
            <a:graphicFrameLocks/>
          </p:cNvGraphicFramePr>
          <p:nvPr/>
        </p:nvGraphicFramePr>
        <p:xfrm>
          <a:off x="1358282" y="1269507"/>
          <a:ext cx="3488925" cy="18641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co 8">
            <a:extLst>
              <a:ext uri="{FF2B5EF4-FFF2-40B4-BE49-F238E27FC236}">
                <a16:creationId xmlns:a16="http://schemas.microsoft.com/office/drawing/2014/main" id="{D614B41C-B267-4DF5-AC11-0DD2F5BD0D57}"/>
              </a:ext>
            </a:extLst>
          </p:cNvPr>
          <p:cNvGraphicFramePr>
            <a:graphicFrameLocks/>
          </p:cNvGraphicFramePr>
          <p:nvPr/>
        </p:nvGraphicFramePr>
        <p:xfrm>
          <a:off x="6715124" y="1269507"/>
          <a:ext cx="3848101" cy="18641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fico 9">
            <a:extLst>
              <a:ext uri="{FF2B5EF4-FFF2-40B4-BE49-F238E27FC236}">
                <a16:creationId xmlns:a16="http://schemas.microsoft.com/office/drawing/2014/main" id="{24750D49-B578-436F-9BD8-8BD6F3A93EB2}"/>
              </a:ext>
            </a:extLst>
          </p:cNvPr>
          <p:cNvGraphicFramePr>
            <a:graphicFrameLocks/>
          </p:cNvGraphicFramePr>
          <p:nvPr/>
        </p:nvGraphicFramePr>
        <p:xfrm>
          <a:off x="1358282" y="4168778"/>
          <a:ext cx="3204193" cy="20056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afico 10">
            <a:extLst>
              <a:ext uri="{FF2B5EF4-FFF2-40B4-BE49-F238E27FC236}">
                <a16:creationId xmlns:a16="http://schemas.microsoft.com/office/drawing/2014/main" id="{C22D9DBD-C243-4F3C-AE26-8DDA03516DA0}"/>
              </a:ext>
            </a:extLst>
          </p:cNvPr>
          <p:cNvGraphicFramePr>
            <a:graphicFrameLocks/>
          </p:cNvGraphicFramePr>
          <p:nvPr>
            <p:extLst>
              <p:ext uri="{D42A27DB-BD31-4B8C-83A1-F6EECF244321}">
                <p14:modId xmlns:p14="http://schemas.microsoft.com/office/powerpoint/2010/main" val="3583060337"/>
              </p:ext>
            </p:extLst>
          </p:nvPr>
        </p:nvGraphicFramePr>
        <p:xfrm>
          <a:off x="7810667" y="4509168"/>
          <a:ext cx="4019549" cy="2126294"/>
        </p:xfrm>
        <a:graphic>
          <a:graphicData uri="http://schemas.openxmlformats.org/drawingml/2006/chart">
            <c:chart xmlns:c="http://schemas.openxmlformats.org/drawingml/2006/chart" xmlns:r="http://schemas.openxmlformats.org/officeDocument/2006/relationships" r:id="rId5"/>
          </a:graphicData>
        </a:graphic>
      </p:graphicFrame>
      <p:pic>
        <p:nvPicPr>
          <p:cNvPr id="4" name="Immagine 3">
            <a:extLst>
              <a:ext uri="{FF2B5EF4-FFF2-40B4-BE49-F238E27FC236}">
                <a16:creationId xmlns:a16="http://schemas.microsoft.com/office/drawing/2014/main" id="{9E61EF0C-A59A-4B02-B69F-2FEF712C62E1}"/>
              </a:ext>
            </a:extLst>
          </p:cNvPr>
          <p:cNvPicPr>
            <a:picLocks noChangeAspect="1"/>
          </p:cNvPicPr>
          <p:nvPr/>
        </p:nvPicPr>
        <p:blipFill>
          <a:blip r:embed="rId6"/>
          <a:stretch>
            <a:fillRect/>
          </a:stretch>
        </p:blipFill>
        <p:spPr>
          <a:xfrm>
            <a:off x="10725589" y="186937"/>
            <a:ext cx="1048603" cy="542591"/>
          </a:xfrm>
          <a:prstGeom prst="rect">
            <a:avLst/>
          </a:prstGeom>
        </p:spPr>
      </p:pic>
      <p:pic>
        <p:nvPicPr>
          <p:cNvPr id="7" name="Immagine 6">
            <a:extLst>
              <a:ext uri="{FF2B5EF4-FFF2-40B4-BE49-F238E27FC236}">
                <a16:creationId xmlns:a16="http://schemas.microsoft.com/office/drawing/2014/main" id="{6F9DF60A-9B74-4C3E-AE72-A64B5A51BAED}"/>
              </a:ext>
            </a:extLst>
          </p:cNvPr>
          <p:cNvPicPr>
            <a:picLocks noChangeAspect="1"/>
          </p:cNvPicPr>
          <p:nvPr/>
        </p:nvPicPr>
        <p:blipFill>
          <a:blip r:embed="rId7"/>
          <a:stretch>
            <a:fillRect/>
          </a:stretch>
        </p:blipFill>
        <p:spPr>
          <a:xfrm>
            <a:off x="10429862" y="5766476"/>
            <a:ext cx="1499746" cy="883997"/>
          </a:xfrm>
          <a:prstGeom prst="rect">
            <a:avLst/>
          </a:prstGeom>
        </p:spPr>
      </p:pic>
      <p:sp>
        <p:nvSpPr>
          <p:cNvPr id="12" name="Segnaposto numero diapositiva 11">
            <a:extLst>
              <a:ext uri="{FF2B5EF4-FFF2-40B4-BE49-F238E27FC236}">
                <a16:creationId xmlns:a16="http://schemas.microsoft.com/office/drawing/2014/main" id="{A41E85D6-24F4-44C1-9415-822AB6AE66CE}"/>
              </a:ext>
            </a:extLst>
          </p:cNvPr>
          <p:cNvSpPr>
            <a:spLocks noGrp="1"/>
          </p:cNvSpPr>
          <p:nvPr>
            <p:ph type="sldNum" sz="quarter" idx="12"/>
          </p:nvPr>
        </p:nvSpPr>
        <p:spPr/>
        <p:txBody>
          <a:bodyPr/>
          <a:lstStyle/>
          <a:p>
            <a:fld id="{72CD1BDA-6E50-49BC-9255-A565DB338A2C}" type="slidenum">
              <a:rPr lang="it-IT" smtClean="0"/>
              <a:t>29</a:t>
            </a:fld>
            <a:endParaRPr lang="it-IT"/>
          </a:p>
        </p:txBody>
      </p:sp>
      <p:graphicFrame>
        <p:nvGraphicFramePr>
          <p:cNvPr id="15" name="Grafico 14">
            <a:extLst>
              <a:ext uri="{FF2B5EF4-FFF2-40B4-BE49-F238E27FC236}">
                <a16:creationId xmlns:a16="http://schemas.microsoft.com/office/drawing/2014/main" id="{ED933EB8-8DCD-4E36-812A-833D7BCFB23A}"/>
              </a:ext>
            </a:extLst>
          </p:cNvPr>
          <p:cNvGraphicFramePr>
            <a:graphicFrameLocks/>
          </p:cNvGraphicFramePr>
          <p:nvPr>
            <p:extLst>
              <p:ext uri="{D42A27DB-BD31-4B8C-83A1-F6EECF244321}">
                <p14:modId xmlns:p14="http://schemas.microsoft.com/office/powerpoint/2010/main" val="987402921"/>
              </p:ext>
            </p:extLst>
          </p:nvPr>
        </p:nvGraphicFramePr>
        <p:xfrm>
          <a:off x="1888721" y="1562824"/>
          <a:ext cx="3548515" cy="208606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6" name="Grafico 15">
            <a:extLst>
              <a:ext uri="{FF2B5EF4-FFF2-40B4-BE49-F238E27FC236}">
                <a16:creationId xmlns:a16="http://schemas.microsoft.com/office/drawing/2014/main" id="{4DD6C82A-4F17-4861-9DD0-A5F6964CA7CC}"/>
              </a:ext>
            </a:extLst>
          </p:cNvPr>
          <p:cNvGraphicFramePr>
            <a:graphicFrameLocks/>
          </p:cNvGraphicFramePr>
          <p:nvPr>
            <p:extLst>
              <p:ext uri="{D42A27DB-BD31-4B8C-83A1-F6EECF244321}">
                <p14:modId xmlns:p14="http://schemas.microsoft.com/office/powerpoint/2010/main" val="2770940018"/>
              </p:ext>
            </p:extLst>
          </p:nvPr>
        </p:nvGraphicFramePr>
        <p:xfrm>
          <a:off x="6079471" y="1562824"/>
          <a:ext cx="3548515" cy="208606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8" name="Grafico 17">
            <a:extLst>
              <a:ext uri="{FF2B5EF4-FFF2-40B4-BE49-F238E27FC236}">
                <a16:creationId xmlns:a16="http://schemas.microsoft.com/office/drawing/2014/main" id="{D1B26310-8139-4F34-A3A7-AAFBDD4A24B1}"/>
              </a:ext>
            </a:extLst>
          </p:cNvPr>
          <p:cNvGraphicFramePr>
            <a:graphicFrameLocks/>
          </p:cNvGraphicFramePr>
          <p:nvPr>
            <p:extLst>
              <p:ext uri="{D42A27DB-BD31-4B8C-83A1-F6EECF244321}">
                <p14:modId xmlns:p14="http://schemas.microsoft.com/office/powerpoint/2010/main" val="3054294277"/>
              </p:ext>
            </p:extLst>
          </p:nvPr>
        </p:nvGraphicFramePr>
        <p:xfrm>
          <a:off x="6079472" y="4511517"/>
          <a:ext cx="3543892" cy="208324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0" name="Grafico 19">
            <a:extLst>
              <a:ext uri="{FF2B5EF4-FFF2-40B4-BE49-F238E27FC236}">
                <a16:creationId xmlns:a16="http://schemas.microsoft.com/office/drawing/2014/main" id="{73C56C1F-5CBE-44C7-9C89-7D2985B90FDA}"/>
              </a:ext>
            </a:extLst>
          </p:cNvPr>
          <p:cNvGraphicFramePr>
            <a:graphicFrameLocks/>
          </p:cNvGraphicFramePr>
          <p:nvPr>
            <p:extLst>
              <p:ext uri="{D42A27DB-BD31-4B8C-83A1-F6EECF244321}">
                <p14:modId xmlns:p14="http://schemas.microsoft.com/office/powerpoint/2010/main" val="3004007304"/>
              </p:ext>
            </p:extLst>
          </p:nvPr>
        </p:nvGraphicFramePr>
        <p:xfrm>
          <a:off x="1893344" y="4508688"/>
          <a:ext cx="3543892" cy="2086068"/>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211393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8FFE97-BE9B-42C1-BAC2-CD83043DC82B}"/>
              </a:ext>
            </a:extLst>
          </p:cNvPr>
          <p:cNvSpPr>
            <a:spLocks noGrp="1"/>
          </p:cNvSpPr>
          <p:nvPr>
            <p:ph type="title"/>
          </p:nvPr>
        </p:nvSpPr>
        <p:spPr/>
        <p:txBody>
          <a:bodyPr/>
          <a:lstStyle/>
          <a:p>
            <a:pPr algn="ctr"/>
            <a:r>
              <a:rPr lang="it-IT" sz="2400" b="1" dirty="0">
                <a:solidFill>
                  <a:srgbClr val="4472C4">
                    <a:lumMod val="50000"/>
                  </a:srgbClr>
                </a:solidFill>
              </a:rPr>
              <a:t>Occupazione e cassa integrazione</a:t>
            </a:r>
            <a:endParaRPr lang="it-IT" dirty="0"/>
          </a:p>
        </p:txBody>
      </p:sp>
      <p:sp>
        <p:nvSpPr>
          <p:cNvPr id="6" name="Rettangolo 5">
            <a:extLst>
              <a:ext uri="{FF2B5EF4-FFF2-40B4-BE49-F238E27FC236}">
                <a16:creationId xmlns:a16="http://schemas.microsoft.com/office/drawing/2014/main" id="{EE01BFEA-12C0-459E-BE24-583E2BBED303}"/>
              </a:ext>
            </a:extLst>
          </p:cNvPr>
          <p:cNvSpPr/>
          <p:nvPr/>
        </p:nvSpPr>
        <p:spPr>
          <a:xfrm>
            <a:off x="711200" y="1284817"/>
            <a:ext cx="10945091" cy="4152547"/>
          </a:xfrm>
          <a:prstGeom prst="rect">
            <a:avLst/>
          </a:prstGeom>
        </p:spPr>
        <p:txBody>
          <a:bodyPr wrap="square">
            <a:spAutoFit/>
          </a:bodyPr>
          <a:lstStyle/>
          <a:p>
            <a:pPr lvl="0">
              <a:lnSpc>
                <a:spcPct val="150000"/>
              </a:lnSpc>
              <a:spcBef>
                <a:spcPts val="1000"/>
              </a:spcBef>
            </a:pPr>
            <a:r>
              <a:rPr lang="it-IT" sz="1600" dirty="0">
                <a:solidFill>
                  <a:srgbClr val="4472C4">
                    <a:lumMod val="50000"/>
                  </a:srgbClr>
                </a:solidFill>
              </a:rPr>
              <a:t>Per quanto riguarda il ricorso alla CIG gli associati hanno indicato: da escludersi 30,3%, probabile ma limitata 39,4%, poco probabile 18,2%, probabile e consistente 12,1%. Le difficoltà di reperimento del personale risultano: nessuna 21,9%, bassa 9,4%, media 53,1%, elevata 12,5%, molto elevata 3,1%.</a:t>
            </a:r>
          </a:p>
          <a:p>
            <a:pPr lvl="0">
              <a:lnSpc>
                <a:spcPct val="150000"/>
              </a:lnSpc>
              <a:spcBef>
                <a:spcPts val="1000"/>
              </a:spcBef>
            </a:pPr>
            <a:endParaRPr lang="it-IT" sz="1600" dirty="0">
              <a:solidFill>
                <a:srgbClr val="4472C4">
                  <a:lumMod val="50000"/>
                </a:srgbClr>
              </a:solidFill>
            </a:endParaRPr>
          </a:p>
          <a:p>
            <a:pPr lvl="0">
              <a:lnSpc>
                <a:spcPct val="150000"/>
              </a:lnSpc>
              <a:spcBef>
                <a:spcPts val="1000"/>
              </a:spcBef>
            </a:pPr>
            <a:endParaRPr lang="it-IT" sz="1600" dirty="0">
              <a:solidFill>
                <a:srgbClr val="4472C4">
                  <a:lumMod val="50000"/>
                </a:srgbClr>
              </a:solidFill>
            </a:endParaRPr>
          </a:p>
          <a:p>
            <a:pPr lvl="0">
              <a:lnSpc>
                <a:spcPct val="150000"/>
              </a:lnSpc>
              <a:spcBef>
                <a:spcPts val="1000"/>
              </a:spcBef>
            </a:pPr>
            <a:endParaRPr lang="it-IT" sz="1600" dirty="0">
              <a:solidFill>
                <a:srgbClr val="4472C4">
                  <a:lumMod val="50000"/>
                </a:srgbClr>
              </a:solidFill>
            </a:endParaRPr>
          </a:p>
          <a:p>
            <a:pPr lvl="0" algn="just">
              <a:lnSpc>
                <a:spcPct val="150000"/>
              </a:lnSpc>
              <a:spcBef>
                <a:spcPts val="1000"/>
              </a:spcBef>
              <a:tabLst>
                <a:tab pos="3060065" algn="ctr"/>
                <a:tab pos="6120130" algn="r"/>
              </a:tabLst>
            </a:pPr>
            <a:endParaRPr lang="it-IT" b="1" dirty="0">
              <a:solidFill>
                <a:srgbClr val="1F497D"/>
              </a:solidFill>
              <a:latin typeface="Aparajita" panose="02020603050405020304" pitchFamily="18" charset="0"/>
              <a:ea typeface="Times New Roman" panose="02020603050405020304" pitchFamily="18" charset="0"/>
              <a:cs typeface="Aparajita" panose="02020603050405020304" pitchFamily="18" charset="0"/>
            </a:endParaRPr>
          </a:p>
          <a:p>
            <a:pPr lvl="0" algn="just">
              <a:lnSpc>
                <a:spcPct val="150000"/>
              </a:lnSpc>
              <a:spcBef>
                <a:spcPts val="1000"/>
              </a:spcBef>
              <a:tabLst>
                <a:tab pos="3060065" algn="ctr"/>
                <a:tab pos="6120130" algn="r"/>
              </a:tabLst>
            </a:pPr>
            <a:endParaRPr lang="it-IT" b="1" dirty="0">
              <a:solidFill>
                <a:srgbClr val="1F497D"/>
              </a:solidFill>
              <a:latin typeface="Aparajita" panose="02020603050405020304" pitchFamily="18" charset="0"/>
              <a:ea typeface="Times New Roman" panose="02020603050405020304" pitchFamily="18" charset="0"/>
              <a:cs typeface="Aparajita" panose="02020603050405020304" pitchFamily="18" charset="0"/>
            </a:endParaRPr>
          </a:p>
          <a:p>
            <a:pPr>
              <a:lnSpc>
                <a:spcPct val="150000"/>
              </a:lnSpc>
            </a:pPr>
            <a:endParaRPr lang="it-IT" sz="1200" dirty="0">
              <a:latin typeface="Times New Roman" panose="02020603050405020304" pitchFamily="18" charset="0"/>
              <a:ea typeface="Times New Roman" panose="02020603050405020304" pitchFamily="18" charset="0"/>
            </a:endParaRPr>
          </a:p>
        </p:txBody>
      </p:sp>
      <p:pic>
        <p:nvPicPr>
          <p:cNvPr id="7" name="Immagine 6">
            <a:extLst>
              <a:ext uri="{FF2B5EF4-FFF2-40B4-BE49-F238E27FC236}">
                <a16:creationId xmlns:a16="http://schemas.microsoft.com/office/drawing/2014/main" id="{AE17BA2B-285E-4B9F-BBA0-3A0F44F87224}"/>
              </a:ext>
            </a:extLst>
          </p:cNvPr>
          <p:cNvPicPr>
            <a:picLocks noChangeAspect="1"/>
          </p:cNvPicPr>
          <p:nvPr/>
        </p:nvPicPr>
        <p:blipFill>
          <a:blip r:embed="rId2"/>
          <a:stretch>
            <a:fillRect/>
          </a:stretch>
        </p:blipFill>
        <p:spPr>
          <a:xfrm>
            <a:off x="10250193" y="5674963"/>
            <a:ext cx="1560945" cy="817912"/>
          </a:xfrm>
          <a:prstGeom prst="rect">
            <a:avLst/>
          </a:prstGeom>
        </p:spPr>
      </p:pic>
      <p:pic>
        <p:nvPicPr>
          <p:cNvPr id="10" name="Immagine 9">
            <a:extLst>
              <a:ext uri="{FF2B5EF4-FFF2-40B4-BE49-F238E27FC236}">
                <a16:creationId xmlns:a16="http://schemas.microsoft.com/office/drawing/2014/main" id="{73FF4FBC-4530-46EF-8D94-FA8C90A5A458}"/>
              </a:ext>
            </a:extLst>
          </p:cNvPr>
          <p:cNvPicPr>
            <a:picLocks noChangeAspect="1"/>
          </p:cNvPicPr>
          <p:nvPr/>
        </p:nvPicPr>
        <p:blipFill>
          <a:blip r:embed="rId3"/>
          <a:stretch>
            <a:fillRect/>
          </a:stretch>
        </p:blipFill>
        <p:spPr>
          <a:xfrm>
            <a:off x="10762535" y="365125"/>
            <a:ext cx="1048603" cy="542591"/>
          </a:xfrm>
          <a:prstGeom prst="rect">
            <a:avLst/>
          </a:prstGeom>
        </p:spPr>
      </p:pic>
      <p:sp>
        <p:nvSpPr>
          <p:cNvPr id="4" name="Segnaposto numero diapositiva 3">
            <a:extLst>
              <a:ext uri="{FF2B5EF4-FFF2-40B4-BE49-F238E27FC236}">
                <a16:creationId xmlns:a16="http://schemas.microsoft.com/office/drawing/2014/main" id="{FF3D95CB-9494-44A7-A84D-2BE223FB3BFA}"/>
              </a:ext>
            </a:extLst>
          </p:cNvPr>
          <p:cNvSpPr>
            <a:spLocks noGrp="1"/>
          </p:cNvSpPr>
          <p:nvPr>
            <p:ph type="sldNum" sz="quarter" idx="12"/>
          </p:nvPr>
        </p:nvSpPr>
        <p:spPr/>
        <p:txBody>
          <a:bodyPr/>
          <a:lstStyle/>
          <a:p>
            <a:fld id="{72CD1BDA-6E50-49BC-9255-A565DB338A2C}" type="slidenum">
              <a:rPr lang="it-IT" smtClean="0"/>
              <a:t>30</a:t>
            </a:fld>
            <a:endParaRPr lang="it-IT"/>
          </a:p>
        </p:txBody>
      </p:sp>
      <p:graphicFrame>
        <p:nvGraphicFramePr>
          <p:cNvPr id="11" name="Grafico 10">
            <a:extLst>
              <a:ext uri="{FF2B5EF4-FFF2-40B4-BE49-F238E27FC236}">
                <a16:creationId xmlns:a16="http://schemas.microsoft.com/office/drawing/2014/main" id="{A0AED93E-7E18-4689-80DD-CC66872E24D4}"/>
              </a:ext>
            </a:extLst>
          </p:cNvPr>
          <p:cNvGraphicFramePr>
            <a:graphicFrameLocks/>
          </p:cNvGraphicFramePr>
          <p:nvPr>
            <p:extLst>
              <p:ext uri="{D42A27DB-BD31-4B8C-83A1-F6EECF244321}">
                <p14:modId xmlns:p14="http://schemas.microsoft.com/office/powerpoint/2010/main" val="2443482553"/>
              </p:ext>
            </p:extLst>
          </p:nvPr>
        </p:nvGraphicFramePr>
        <p:xfrm>
          <a:off x="426454" y="2609673"/>
          <a:ext cx="5245464" cy="30043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afico 11">
            <a:extLst>
              <a:ext uri="{FF2B5EF4-FFF2-40B4-BE49-F238E27FC236}">
                <a16:creationId xmlns:a16="http://schemas.microsoft.com/office/drawing/2014/main" id="{9BB8BCBE-19D9-4636-9100-8B119B0AE31B}"/>
              </a:ext>
            </a:extLst>
          </p:cNvPr>
          <p:cNvGraphicFramePr>
            <a:graphicFrameLocks/>
          </p:cNvGraphicFramePr>
          <p:nvPr>
            <p:extLst>
              <p:ext uri="{D42A27DB-BD31-4B8C-83A1-F6EECF244321}">
                <p14:modId xmlns:p14="http://schemas.microsoft.com/office/powerpoint/2010/main" val="2061572928"/>
              </p:ext>
            </p:extLst>
          </p:nvPr>
        </p:nvGraphicFramePr>
        <p:xfrm>
          <a:off x="5953264" y="2609673"/>
          <a:ext cx="5245464" cy="300436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98789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8FDE98-D4E1-472D-BB88-7585F4900501}"/>
              </a:ext>
            </a:extLst>
          </p:cNvPr>
          <p:cNvSpPr>
            <a:spLocks noGrp="1"/>
          </p:cNvSpPr>
          <p:nvPr>
            <p:ph type="title"/>
          </p:nvPr>
        </p:nvSpPr>
        <p:spPr>
          <a:xfrm>
            <a:off x="838200" y="500062"/>
            <a:ext cx="10515600" cy="1325563"/>
          </a:xfrm>
        </p:spPr>
        <p:txBody>
          <a:bodyPr>
            <a:normAutofit/>
          </a:bodyPr>
          <a:lstStyle/>
          <a:p>
            <a:pPr marL="3429000" marR="0" lvl="7" indent="-228600" algn="l" defTabSz="914400" rtl="0" eaLnBrk="1" fontAlgn="auto" latinLnBrk="0" hangingPunct="1">
              <a:lnSpc>
                <a:spcPct val="100000"/>
              </a:lnSpc>
              <a:spcBef>
                <a:spcPts val="500"/>
              </a:spcBef>
              <a:spcAft>
                <a:spcPts val="0"/>
              </a:spcAft>
              <a:tabLst/>
              <a:defRPr/>
            </a:pPr>
            <a:r>
              <a:rPr lang="it-IT" sz="2400" kern="1200" dirty="0">
                <a:solidFill>
                  <a:srgbClr val="002060"/>
                </a:solidFill>
                <a:latin typeface="Calibri" panose="020F0502020204030204"/>
                <a:ea typeface="+mn-ea"/>
                <a:cs typeface="Arial" panose="020B0604020202020204" pitchFamily="34" charset="0"/>
              </a:rPr>
              <a:t>Previsioni I semestre 2021</a:t>
            </a:r>
          </a:p>
        </p:txBody>
      </p:sp>
      <p:sp>
        <p:nvSpPr>
          <p:cNvPr id="3" name="Segnaposto contenuto 2">
            <a:extLst>
              <a:ext uri="{FF2B5EF4-FFF2-40B4-BE49-F238E27FC236}">
                <a16:creationId xmlns:a16="http://schemas.microsoft.com/office/drawing/2014/main" id="{C2925726-D414-4432-9306-0A82C12A9492}"/>
              </a:ext>
            </a:extLst>
          </p:cNvPr>
          <p:cNvSpPr>
            <a:spLocks noGrp="1"/>
          </p:cNvSpPr>
          <p:nvPr>
            <p:ph idx="1"/>
          </p:nvPr>
        </p:nvSpPr>
        <p:spPr>
          <a:xfrm>
            <a:off x="838200" y="1825624"/>
            <a:ext cx="10515600" cy="4407395"/>
          </a:xfrm>
        </p:spPr>
        <p:txBody>
          <a:bodyPr>
            <a:normAutofit/>
          </a:bodyPr>
          <a:lstStyle/>
          <a:p>
            <a:pPr marL="0" indent="0" algn="just">
              <a:lnSpc>
                <a:spcPct val="150000"/>
              </a:lnSpc>
              <a:spcAft>
                <a:spcPts val="0"/>
              </a:spcAft>
              <a:buNone/>
              <a:tabLst>
                <a:tab pos="3060065" algn="ctr"/>
                <a:tab pos="6120130" algn="r"/>
                <a:tab pos="449580" algn="l"/>
              </a:tabLst>
            </a:pPr>
            <a:r>
              <a:rPr lang="it-IT" sz="1600" dirty="0">
                <a:solidFill>
                  <a:srgbClr val="1F497D"/>
                </a:solidFill>
                <a:latin typeface="Calibri" panose="020F0502020204030204" pitchFamily="34" charset="0"/>
                <a:ea typeface="Times New Roman" panose="02020603050405020304" pitchFamily="18" charset="0"/>
              </a:rPr>
              <a:t>Le previsioni, relative al primo semestre 2021, evidenziano per la maggior parte delle imprese una aspettativa di </a:t>
            </a:r>
            <a:r>
              <a:rPr lang="it-IT" sz="1600" dirty="0">
                <a:solidFill>
                  <a:srgbClr val="2F5496"/>
                </a:solidFill>
                <a:latin typeface="Calibri" panose="020F0502020204030204" pitchFamily="34" charset="0"/>
                <a:ea typeface="Times New Roman" panose="02020603050405020304" pitchFamily="18" charset="0"/>
              </a:rPr>
              <a:t>stazionarietà</a:t>
            </a:r>
            <a:r>
              <a:rPr lang="it-IT" sz="1600" dirty="0">
                <a:solidFill>
                  <a:srgbClr val="1F497D"/>
                </a:solidFill>
                <a:latin typeface="Calibri" panose="020F0502020204030204" pitchFamily="34" charset="0"/>
                <a:ea typeface="Times New Roman" panose="02020603050405020304" pitchFamily="18" charset="0"/>
              </a:rPr>
              <a:t>.</a:t>
            </a:r>
            <a:r>
              <a:rPr lang="it-IT" sz="1100" dirty="0">
                <a:latin typeface="Times New Roman" panose="02020603050405020304" pitchFamily="18" charset="0"/>
                <a:ea typeface="Times New Roman" panose="02020603050405020304" pitchFamily="18" charset="0"/>
              </a:rPr>
              <a:t> </a:t>
            </a:r>
            <a:r>
              <a:rPr lang="it-IT" sz="1600" dirty="0">
                <a:solidFill>
                  <a:srgbClr val="1F497D"/>
                </a:solidFill>
                <a:latin typeface="Calibri" panose="020F0502020204030204" pitchFamily="34" charset="0"/>
                <a:ea typeface="Times New Roman" panose="02020603050405020304" pitchFamily="18" charset="0"/>
              </a:rPr>
              <a:t>L’andamento della </a:t>
            </a:r>
            <a:r>
              <a:rPr lang="it-IT" sz="1600" b="1" u="sng" dirty="0">
                <a:solidFill>
                  <a:srgbClr val="1F497D"/>
                </a:solidFill>
                <a:latin typeface="Calibri" panose="020F0502020204030204" pitchFamily="34" charset="0"/>
                <a:ea typeface="Times New Roman" panose="02020603050405020304" pitchFamily="18" charset="0"/>
              </a:rPr>
              <a:t>produzione</a:t>
            </a:r>
            <a:r>
              <a:rPr lang="it-IT" sz="1600" dirty="0">
                <a:solidFill>
                  <a:srgbClr val="1F497D"/>
                </a:solidFill>
                <a:latin typeface="Calibri" panose="020F0502020204030204" pitchFamily="34" charset="0"/>
                <a:ea typeface="Times New Roman" panose="02020603050405020304" pitchFamily="18" charset="0"/>
              </a:rPr>
              <a:t> viene previsto in aumento dal 36,4% delle imprese, stazionario dal 51,5% mentre il 12,1% degli imprenditori prevede una diminuzione. Più equilibrate le previsioni sugli </a:t>
            </a:r>
            <a:r>
              <a:rPr lang="it-IT" sz="1600" b="1" u="sng" dirty="0">
                <a:solidFill>
                  <a:srgbClr val="1F497D"/>
                </a:solidFill>
                <a:latin typeface="Calibri" panose="020F0502020204030204" pitchFamily="34" charset="0"/>
                <a:ea typeface="Times New Roman" panose="02020603050405020304" pitchFamily="18" charset="0"/>
              </a:rPr>
              <a:t>ordini</a:t>
            </a:r>
            <a:r>
              <a:rPr lang="it-IT" sz="1600" dirty="0">
                <a:solidFill>
                  <a:srgbClr val="1F497D"/>
                </a:solidFill>
                <a:latin typeface="Calibri" panose="020F0502020204030204" pitchFamily="34" charset="0"/>
                <a:ea typeface="Times New Roman" panose="02020603050405020304" pitchFamily="18" charset="0"/>
              </a:rPr>
              <a:t>:  ordini totali il 33,3% degli imprenditori prevede un aumento, il 36,4% stazionarietà e il 30,3% una diminuzione, negli ordini esteri il 30,3% prevede aumento, 33,3% stazionarietà e il 36,4% una diminuzione. Le </a:t>
            </a:r>
            <a:r>
              <a:rPr lang="it-IT" sz="1600" b="1" u="sng" dirty="0">
                <a:solidFill>
                  <a:srgbClr val="1F497D"/>
                </a:solidFill>
                <a:latin typeface="Calibri" panose="020F0502020204030204" pitchFamily="34" charset="0"/>
                <a:ea typeface="Times New Roman" panose="02020603050405020304" pitchFamily="18" charset="0"/>
              </a:rPr>
              <a:t>giacenze</a:t>
            </a:r>
            <a:r>
              <a:rPr lang="it-IT" sz="1600" b="1" dirty="0">
                <a:solidFill>
                  <a:srgbClr val="1F497D"/>
                </a:solidFill>
                <a:latin typeface="Calibri" panose="020F0502020204030204" pitchFamily="34" charset="0"/>
                <a:ea typeface="Times New Roman" panose="02020603050405020304" pitchFamily="18" charset="0"/>
              </a:rPr>
              <a:t> </a:t>
            </a:r>
            <a:r>
              <a:rPr lang="it-IT" sz="1600" dirty="0">
                <a:solidFill>
                  <a:srgbClr val="1F497D"/>
                </a:solidFill>
                <a:latin typeface="Calibri" panose="020F0502020204030204" pitchFamily="34" charset="0"/>
                <a:ea typeface="Times New Roman" panose="02020603050405020304" pitchFamily="18" charset="0"/>
              </a:rPr>
              <a:t>sono</a:t>
            </a:r>
            <a:r>
              <a:rPr lang="it-IT" sz="1600" b="1" dirty="0">
                <a:solidFill>
                  <a:srgbClr val="1F497D"/>
                </a:solidFill>
                <a:latin typeface="Calibri" panose="020F0502020204030204" pitchFamily="34" charset="0"/>
                <a:ea typeface="Times New Roman" panose="02020603050405020304" pitchFamily="18" charset="0"/>
              </a:rPr>
              <a:t> </a:t>
            </a:r>
            <a:r>
              <a:rPr lang="it-IT" sz="1600" dirty="0">
                <a:solidFill>
                  <a:srgbClr val="1F497D"/>
                </a:solidFill>
                <a:latin typeface="Calibri" panose="020F0502020204030204" pitchFamily="34" charset="0"/>
                <a:ea typeface="Times New Roman" panose="02020603050405020304" pitchFamily="18" charset="0"/>
              </a:rPr>
              <a:t>previste stazionarie dal 75,8% delle imprese, in aumento dal 15,2% e in diminuzione dal 9%. Le previsioni sull’</a:t>
            </a:r>
            <a:r>
              <a:rPr lang="it-IT" sz="1600" b="1" u="sng" dirty="0">
                <a:solidFill>
                  <a:srgbClr val="1F497D"/>
                </a:solidFill>
                <a:latin typeface="Calibri" panose="020F0502020204030204" pitchFamily="34" charset="0"/>
                <a:ea typeface="Times New Roman" panose="02020603050405020304" pitchFamily="18" charset="0"/>
              </a:rPr>
              <a:t>occupazione</a:t>
            </a:r>
            <a:r>
              <a:rPr lang="it-IT" sz="1600" dirty="0">
                <a:solidFill>
                  <a:srgbClr val="1F497D"/>
                </a:solidFill>
                <a:latin typeface="Calibri" panose="020F0502020204030204" pitchFamily="34" charset="0"/>
                <a:ea typeface="Times New Roman" panose="02020603050405020304" pitchFamily="18" charset="0"/>
              </a:rPr>
              <a:t> sono stazionarie per il 69,7% del campione, in crescita per il 12,1% e in calo per il 18,2%.</a:t>
            </a:r>
            <a:endParaRPr lang="it-IT" sz="1100" dirty="0">
              <a:latin typeface="Times New Roman" panose="02020603050405020304" pitchFamily="18" charset="0"/>
              <a:ea typeface="Times New Roman" panose="02020603050405020304" pitchFamily="18" charset="0"/>
            </a:endParaRPr>
          </a:p>
          <a:p>
            <a:pPr marL="0" indent="0" algn="just">
              <a:lnSpc>
                <a:spcPct val="150000"/>
              </a:lnSpc>
              <a:spcAft>
                <a:spcPts val="0"/>
              </a:spcAft>
              <a:buNone/>
              <a:tabLst>
                <a:tab pos="3060065" algn="ctr"/>
                <a:tab pos="6120130" algn="r"/>
                <a:tab pos="449580" algn="l"/>
              </a:tabLst>
            </a:pPr>
            <a:endParaRPr lang="it-IT" sz="1100" dirty="0">
              <a:latin typeface="Times New Roman" panose="02020603050405020304" pitchFamily="18" charset="0"/>
              <a:ea typeface="Times New Roman" panose="02020603050405020304" pitchFamily="18" charset="0"/>
            </a:endParaRPr>
          </a:p>
          <a:p>
            <a:pPr marL="0" indent="0">
              <a:buNone/>
            </a:pPr>
            <a:endParaRPr lang="it-IT" dirty="0"/>
          </a:p>
        </p:txBody>
      </p:sp>
      <p:pic>
        <p:nvPicPr>
          <p:cNvPr id="4" name="Immagine 3">
            <a:extLst>
              <a:ext uri="{FF2B5EF4-FFF2-40B4-BE49-F238E27FC236}">
                <a16:creationId xmlns:a16="http://schemas.microsoft.com/office/drawing/2014/main" id="{4A48A792-A598-4C79-859B-7AA373AF1CEB}"/>
              </a:ext>
            </a:extLst>
          </p:cNvPr>
          <p:cNvPicPr>
            <a:picLocks noChangeAspect="1"/>
          </p:cNvPicPr>
          <p:nvPr/>
        </p:nvPicPr>
        <p:blipFill>
          <a:blip r:embed="rId2"/>
          <a:stretch>
            <a:fillRect/>
          </a:stretch>
        </p:blipFill>
        <p:spPr>
          <a:xfrm>
            <a:off x="10605516" y="287915"/>
            <a:ext cx="1048603" cy="542591"/>
          </a:xfrm>
          <a:prstGeom prst="rect">
            <a:avLst/>
          </a:prstGeom>
        </p:spPr>
      </p:pic>
      <p:pic>
        <p:nvPicPr>
          <p:cNvPr id="5" name="Immagine 4">
            <a:extLst>
              <a:ext uri="{FF2B5EF4-FFF2-40B4-BE49-F238E27FC236}">
                <a16:creationId xmlns:a16="http://schemas.microsoft.com/office/drawing/2014/main" id="{923A34F2-D7CA-4DE1-9C3F-D7285006019C}"/>
              </a:ext>
            </a:extLst>
          </p:cNvPr>
          <p:cNvPicPr>
            <a:picLocks noChangeAspect="1"/>
          </p:cNvPicPr>
          <p:nvPr/>
        </p:nvPicPr>
        <p:blipFill>
          <a:blip r:embed="rId3"/>
          <a:stretch>
            <a:fillRect/>
          </a:stretch>
        </p:blipFill>
        <p:spPr>
          <a:xfrm>
            <a:off x="10379944" y="5654915"/>
            <a:ext cx="1499746" cy="883997"/>
          </a:xfrm>
          <a:prstGeom prst="rect">
            <a:avLst/>
          </a:prstGeom>
        </p:spPr>
      </p:pic>
      <p:sp>
        <p:nvSpPr>
          <p:cNvPr id="6" name="Segnaposto numero diapositiva 5">
            <a:extLst>
              <a:ext uri="{FF2B5EF4-FFF2-40B4-BE49-F238E27FC236}">
                <a16:creationId xmlns:a16="http://schemas.microsoft.com/office/drawing/2014/main" id="{CEEE484D-BD18-422A-8AD7-7C52B972B306}"/>
              </a:ext>
            </a:extLst>
          </p:cNvPr>
          <p:cNvSpPr>
            <a:spLocks noGrp="1"/>
          </p:cNvSpPr>
          <p:nvPr>
            <p:ph type="sldNum" sz="quarter" idx="12"/>
          </p:nvPr>
        </p:nvSpPr>
        <p:spPr/>
        <p:txBody>
          <a:bodyPr/>
          <a:lstStyle/>
          <a:p>
            <a:fld id="{72CD1BDA-6E50-49BC-9255-A565DB338A2C}" type="slidenum">
              <a:rPr lang="it-IT" smtClean="0"/>
              <a:t>31</a:t>
            </a:fld>
            <a:endParaRPr lang="it-IT"/>
          </a:p>
        </p:txBody>
      </p:sp>
    </p:spTree>
    <p:extLst>
      <p:ext uri="{BB962C8B-B14F-4D97-AF65-F5344CB8AC3E}">
        <p14:creationId xmlns:p14="http://schemas.microsoft.com/office/powerpoint/2010/main" val="2889079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CE15AFAB-51B9-4539-BC11-A4E1728D967E}"/>
              </a:ext>
            </a:extLst>
          </p:cNvPr>
          <p:cNvSpPr>
            <a:spLocks noGrp="1"/>
          </p:cNvSpPr>
          <p:nvPr>
            <p:ph type="sldNum" sz="quarter" idx="12"/>
          </p:nvPr>
        </p:nvSpPr>
        <p:spPr/>
        <p:txBody>
          <a:bodyPr/>
          <a:lstStyle/>
          <a:p>
            <a:endParaRPr lang="it-IT" dirty="0"/>
          </a:p>
        </p:txBody>
      </p:sp>
      <p:pic>
        <p:nvPicPr>
          <p:cNvPr id="4" name="Immagine 3" descr="Immagine che contiene disegnando&#10;&#10;Descrizione generata automaticamente">
            <a:extLst>
              <a:ext uri="{FF2B5EF4-FFF2-40B4-BE49-F238E27FC236}">
                <a16:creationId xmlns:a16="http://schemas.microsoft.com/office/drawing/2014/main" id="{0915E196-8BBC-4EBF-B583-8CA049AE5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56851503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14F70A765DD9BA4AAF9467C01129224B" ma:contentTypeVersion="7" ma:contentTypeDescription="Creare un nuovo documento." ma:contentTypeScope="" ma:versionID="2c170ad0a734f0a47ab7e96c765039e5">
  <xsd:schema xmlns:xsd="http://www.w3.org/2001/XMLSchema" xmlns:xs="http://www.w3.org/2001/XMLSchema" xmlns:p="http://schemas.microsoft.com/office/2006/metadata/properties" xmlns:ns2="05fef249-e28e-4996-bb76-f55526b1cdaa" targetNamespace="http://schemas.microsoft.com/office/2006/metadata/properties" ma:root="true" ma:fieldsID="65815f537e59d886503841e244eab2eb" ns2:_="">
    <xsd:import namespace="05fef249-e28e-4996-bb76-f55526b1cd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fef249-e28e-4996-bb76-f55526b1cd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33706EA-2A83-4056-B50A-3BE76952E496}">
  <ds:schemaRefs>
    <ds:schemaRef ds:uri="http://schemas.microsoft.com/sharepoint/v3/contenttype/forms"/>
  </ds:schemaRefs>
</ds:datastoreItem>
</file>

<file path=customXml/itemProps2.xml><?xml version="1.0" encoding="utf-8"?>
<ds:datastoreItem xmlns:ds="http://schemas.openxmlformats.org/officeDocument/2006/customXml" ds:itemID="{717DBC99-ADE2-4C3D-9D90-80BDC615ED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fef249-e28e-4996-bb76-f55526b1cd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001E17-B5FE-4C7F-AEAE-CD4284CED2D1}">
  <ds:schemaRefs>
    <ds:schemaRef ds:uri="05fef249-e28e-4996-bb76-f55526b1cdaa"/>
    <ds:schemaRef ds:uri="http://purl.org/dc/term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3833</TotalTime>
  <Words>3546</Words>
  <Application>Microsoft Office PowerPoint</Application>
  <PresentationFormat>Widescreen</PresentationFormat>
  <Paragraphs>325</Paragraphs>
  <Slides>32</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32</vt:i4>
      </vt:variant>
    </vt:vector>
  </HeadingPairs>
  <TitlesOfParts>
    <vt:vector size="39" baseType="lpstr">
      <vt:lpstr>Aparajita</vt:lpstr>
      <vt:lpstr>Arial</vt:lpstr>
      <vt:lpstr>Calibri</vt:lpstr>
      <vt:lpstr>Calibri Light</vt:lpstr>
      <vt:lpstr>Times New Roman</vt:lpstr>
      <vt:lpstr>Wingdings</vt:lpstr>
      <vt:lpstr>Tema di Office</vt:lpstr>
      <vt:lpstr>Presentazione standard di PowerPoint</vt:lpstr>
      <vt:lpstr>Presentazione standard di PowerPoint</vt:lpstr>
      <vt:lpstr>Premessa</vt:lpstr>
      <vt:lpstr>Premessa</vt:lpstr>
      <vt:lpstr>Premessa</vt:lpstr>
      <vt:lpstr>Premessa</vt:lpstr>
      <vt:lpstr>Premessa</vt:lpstr>
      <vt:lpstr>Andamenti congiunturali</vt:lpstr>
      <vt:lpstr>Ordini - giacenze - materie prime   </vt:lpstr>
      <vt:lpstr>Occupazione e cassa integrazione</vt:lpstr>
      <vt:lpstr>Previsioni I semestre 2021</vt:lpstr>
      <vt:lpstr>Investimenti 2020 e previsioni 2021</vt:lpstr>
      <vt:lpstr>Investimenti 2020 e previsioni 2021</vt:lpstr>
      <vt:lpstr>Presentazione standard di PowerPoint</vt:lpstr>
      <vt:lpstr>Rimini: premessa </vt:lpstr>
      <vt:lpstr>Andamenti congiunturali</vt:lpstr>
      <vt:lpstr>Ordini - giacenze - materie prime   </vt:lpstr>
      <vt:lpstr>Occupazione e cassa integrazione</vt:lpstr>
      <vt:lpstr>Previsioni I semestre 2021</vt:lpstr>
      <vt:lpstr>Presentazione standard di PowerPoint</vt:lpstr>
      <vt:lpstr>Ravenna: premessa </vt:lpstr>
      <vt:lpstr>Andamenti congiunturali</vt:lpstr>
      <vt:lpstr>Ordini - giacenze - materie prime   </vt:lpstr>
      <vt:lpstr>Occupazione e cassa integrazione</vt:lpstr>
      <vt:lpstr>Previsioni I semestre 2021</vt:lpstr>
      <vt:lpstr>Presentazione standard di PowerPoint</vt:lpstr>
      <vt:lpstr>Forlì-Cesena: premessa </vt:lpstr>
      <vt:lpstr>Andamenti congiunturali</vt:lpstr>
      <vt:lpstr>Ordini - giacenze - materie prime   </vt:lpstr>
      <vt:lpstr>Occupazione e cassa integrazione</vt:lpstr>
      <vt:lpstr>Previsioni I semestre 2021</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BOOKLET ECONOMIA</dc:title>
  <dc:creator>Giovanna Sampaoli</dc:creator>
  <cp:lastModifiedBy>Federica Casadio</cp:lastModifiedBy>
  <cp:revision>328</cp:revision>
  <cp:lastPrinted>2020-02-24T08:44:03Z</cp:lastPrinted>
  <dcterms:created xsi:type="dcterms:W3CDTF">2018-11-06T14:42:08Z</dcterms:created>
  <dcterms:modified xsi:type="dcterms:W3CDTF">2021-02-09T11:24:52Z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0x01010014F70A765DD9BA4AAF9467C01129224B</vt:lpwstr>
  </property>
</Properties>
</file>