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87" r:id="rId2"/>
    <p:sldId id="380" r:id="rId3"/>
    <p:sldId id="377" r:id="rId4"/>
    <p:sldId id="378" r:id="rId5"/>
    <p:sldId id="381" r:id="rId6"/>
    <p:sldId id="382" r:id="rId7"/>
    <p:sldId id="383" r:id="rId8"/>
    <p:sldId id="384" r:id="rId9"/>
    <p:sldId id="385" r:id="rId10"/>
    <p:sldId id="376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99FF"/>
    <a:srgbClr val="014286"/>
    <a:srgbClr val="6666FF"/>
    <a:srgbClr val="E60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howGuides="1">
      <p:cViewPr varScale="1">
        <p:scale>
          <a:sx n="62" d="100"/>
          <a:sy n="62" d="100"/>
        </p:scale>
        <p:origin x="95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ABBC60-08E8-42A1-B728-3D38095436FF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012AC-4411-4F68-A4A4-350DEB881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1109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ED9FAB-C113-4258-9E63-78BC2B8C5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CDAF294-3D17-42AB-8679-0FAD603E7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87156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159193-AB4F-4F41-9D09-90A3A31D4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9FF70D-04D0-4A5A-B557-CA19B63EA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54C629-9672-4F6E-BC8E-7390640C01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F92578-0DBD-44D6-9ED5-06B3F845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EC3FCA-68AF-4703-85B4-94182B154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25A71D-B661-4CD5-BD4C-F486FDC7B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97BD69-5883-4FB5-9CBB-0105E8338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1F0E90-D58C-46DF-824C-6CD55D735E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E5A5D2-D05A-4696-B1DB-E1045E519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64BF6A-BC1C-4827-B953-16521C05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259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F8A910-B81C-489D-A564-347C39567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333C78-1CF9-4F20-89BD-167D55DED4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C4A2D51-0083-4A45-AE4E-79BA0A754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68D878F-235C-4CE9-B4D7-F36E5902B1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E21AA38-FB6F-4737-9AA8-999287172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C5B77F-C459-4726-8D64-55DFD004B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385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9B8BB9-88D5-41A2-B557-F4404C075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7EFABA-9B39-439A-A1EF-9FA2AFFCB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3C45ED6-5CF1-4F4A-9774-30128105F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3E600F2-9D10-445E-A603-0DD74972C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605D508-4671-4FC7-9330-E39E66A66A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86710EB-72D6-442A-A90B-8CED6AC5F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11BC09E-DA27-478B-9D30-3374B46D6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02E1A64-8A41-4E9B-A36C-FC67B884D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319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DE8A9E-AE2E-47CC-B714-CD8BD03D2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15CC5BB-41CB-4558-9D59-1CE38B46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A3D5AD0-E129-4676-A39B-BDFA3B576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EDAC0F7-A23E-4B5B-826D-37E0CD99F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0847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0A7C703-3366-4F70-8131-80F29ADFD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3DEBFA-1C1E-43AA-8A6E-45755EC97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EAFDA7-B4C1-43E6-9837-F26056C0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387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2E0960-425F-4991-A55C-CF314BF7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818936-489F-44CF-9886-F24062354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6D45623-2720-4E2D-8292-69AC55851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EA44668-8E9E-42AD-895A-C29E9BE4CD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C21B03-02E5-4B13-A3BE-BB4F261B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ED58476-F0A3-4262-A99A-1514760B6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3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4B193E-B791-4BD3-99BE-63803F85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D8B7945-E146-4F4A-B49D-AD6B20C02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8971F50-0D38-4B4E-8173-AE52F427D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646F0C9-4D0A-4367-98B2-441C881F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71DF188-8243-4D2A-9375-D7843AF4A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979E9CC-CF2D-4046-839B-5121BF08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403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4B9D6C-82EC-4BA1-8370-D523E915D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C1B46F3-F7A2-4603-A9C3-671511FAC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A3B8D2E-BD3F-4994-860E-CC2AF478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7B55EC-CFD3-4AEB-BFB2-FFF5071F2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A96204-BD3A-4C7E-B5D3-6D910D33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600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0790A7E-0109-4251-9B73-691C1952B6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989AA9-16EA-4D38-A524-8882C4C8B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99FEB8-E20E-4B88-8270-D5E85D4006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B5A888-B9A1-4162-9265-C40A3ACF5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9B6010-902F-4738-BEEB-8291CFDFB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7581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66D73DC-A1C8-4942-AD00-FBF9867B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414856-7B24-4BD3-BA93-F6B9E7C97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C7039C-85AE-44A0-8551-9AE0FE927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D404E-D15A-4145-9C1E-51336204D325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E7B09C-6B63-4426-8001-1D7E74670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59B3B6-6AAD-4C70-8731-2D2173DA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137AB-0E5D-491B-A8F4-0104BD54B4A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ABF62C8-FBA6-4FC4-9947-5F832D849E6A}"/>
              </a:ext>
            </a:extLst>
          </p:cNvPr>
          <p:cNvSpPr/>
          <p:nvPr userDrawn="1"/>
        </p:nvSpPr>
        <p:spPr>
          <a:xfrm>
            <a:off x="0" y="6221914"/>
            <a:ext cx="12192000" cy="630585"/>
          </a:xfrm>
          <a:prstGeom prst="rect">
            <a:avLst/>
          </a:prstGeom>
          <a:solidFill>
            <a:srgbClr val="014286"/>
          </a:solidFill>
          <a:ln w="38100">
            <a:solidFill>
              <a:srgbClr val="0142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30C83AC-0D8D-4582-9F60-011DE714C1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" t="22373" r="72218" b="33855"/>
          <a:stretch/>
        </p:blipFill>
        <p:spPr>
          <a:xfrm>
            <a:off x="165124" y="6300134"/>
            <a:ext cx="2120876" cy="499561"/>
          </a:xfrm>
          <a:prstGeom prst="rect">
            <a:avLst/>
          </a:prstGeom>
        </p:spPr>
      </p:pic>
      <p:pic>
        <p:nvPicPr>
          <p:cNvPr id="7" name="Immagine 6" descr="Immagine che contiene Carattere, Elementi grafici, testo, design&#10;&#10;Il contenuto generato dall'IA potrebbe non essere corretto.">
            <a:extLst>
              <a:ext uri="{FF2B5EF4-FFF2-40B4-BE49-F238E27FC236}">
                <a16:creationId xmlns:a16="http://schemas.microsoft.com/office/drawing/2014/main" id="{365223D9-E487-EA69-8045-22DC400DE45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15" y="6241131"/>
            <a:ext cx="1611625" cy="6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6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po2025.or.jp/en/" TargetMode="External"/><Relationship Id="rId2" Type="http://schemas.openxmlformats.org/officeDocument/2006/relationships/hyperlink" Target="https://www.fiweek.jp/autumn/en-gb/visit.html?co=hubnav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fiweek.jp/autumn/en-gb/visit.html?co=hubnavi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mprese.regione.emilia-romagna.it/Finanziamenti/internazionalizzazione/manifestazione-di-interesse-alla-partecipazione-a-factory-innovation-week-september-2025-tokyo-verso-expo-2025-osaka/presentazione-domanda/avviso-e-modulistica/view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lpiraccini@confindustriaromagna.i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.marcuccio@confind.emr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D04CD3-BAA5-F028-C83F-2E07211F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 descr="Immagine che contiene testo, biglietto da visita, schermata, logo&#10;&#10;Il contenuto generato dall'IA potrebbe non essere corretto.">
            <a:extLst>
              <a:ext uri="{FF2B5EF4-FFF2-40B4-BE49-F238E27FC236}">
                <a16:creationId xmlns:a16="http://schemas.microsoft.com/office/drawing/2014/main" id="{3ED890DC-7243-9846-BCF4-7C96FFE9D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98"/>
            <a:ext cx="12192000" cy="6873498"/>
          </a:xfrm>
        </p:spPr>
      </p:pic>
    </p:spTree>
    <p:extLst>
      <p:ext uri="{BB962C8B-B14F-4D97-AF65-F5344CB8AC3E}">
        <p14:creationId xmlns:p14="http://schemas.microsoft.com/office/powerpoint/2010/main" val="2946732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B4451-9571-04F8-7114-CBF02C209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B56A9806-628D-4087-2F53-985746C38B9D}"/>
              </a:ext>
            </a:extLst>
          </p:cNvPr>
          <p:cNvSpPr txBox="1">
            <a:spLocks/>
          </p:cNvSpPr>
          <p:nvPr/>
        </p:nvSpPr>
        <p:spPr>
          <a:xfrm>
            <a:off x="0" y="-68752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</a:rPr>
              <a:t>Macchinari-automazione tra Italia e Giappone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07A5A377-AD46-F669-8215-4B8A804F900C}"/>
              </a:ext>
            </a:extLst>
          </p:cNvPr>
          <p:cNvSpPr txBox="1">
            <a:spLocks/>
          </p:cNvSpPr>
          <p:nvPr/>
        </p:nvSpPr>
        <p:spPr>
          <a:xfrm>
            <a:off x="240632" y="686165"/>
            <a:ext cx="5646821" cy="3516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GIAPPONE</a:t>
            </a:r>
            <a:br>
              <a:rPr lang="it-IT" sz="14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</a:br>
            <a:br>
              <a:rPr lang="it-IT" sz="14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Il governo giapponese è concentrato da molti anni sul 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miglioramento della produttività attraverso l'automazione industriale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, dato che i bassi tassi di natalità del paese e l'aumento dell'aspettativa di vita hanno ridotto la forza lavoro interna. L’obiettivo è aumentare di 2,5 volte la crescita della produttività nel prossimo decennio.</a:t>
            </a:r>
            <a:b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b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Oggi Il Giappone, pur essendo già un leader globale nella produzione di robot e di sistemi di automazione (con una quota di mercato superiore al 40% nei robot industriali) è alla 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ricerca di partnerships internazionali con altre aziende del settore per aumentare la propria capacità di innovazione e sviluppo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.</a:t>
            </a:r>
            <a:endParaRPr lang="it-IT" sz="1400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EFDF2BB-F03F-669D-FF37-9561B23838B3}"/>
              </a:ext>
            </a:extLst>
          </p:cNvPr>
          <p:cNvSpPr txBox="1">
            <a:spLocks/>
          </p:cNvSpPr>
          <p:nvPr/>
        </p:nvSpPr>
        <p:spPr>
          <a:xfrm>
            <a:off x="6304549" y="686165"/>
            <a:ext cx="5646820" cy="3308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ITALIA</a:t>
            </a:r>
            <a:br>
              <a:rPr lang="it-IT" sz="1400" dirty="0">
                <a:solidFill>
                  <a:srgbClr val="C00000"/>
                </a:solidFill>
                <a:latin typeface="Aptos" panose="020B0004020202020204" pitchFamily="34" charset="0"/>
              </a:rPr>
            </a:br>
            <a:br>
              <a:rPr lang="it-IT" sz="14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L’Italia è uno dei 10 Paesi più automatizzati al mondo, 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grazie all’elevato utilizzo di robot industriali pro capite. </a:t>
            </a:r>
            <a:b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b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Il governo italiano ha recentemente identificato la robotica e l’automazione come 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una priorità assoluta per il Paese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.</a:t>
            </a:r>
            <a:b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  <a:b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L’Emilia-Romagna, tra le prime regioni italiane per automazione industriale</a:t>
            </a: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, registra una crescita dell’export verso il Giappone del +34% nel settore dei macchinari negli ultimi 10 anni, vantando un notevole avanzo commerciale rispetto all’Italia.</a:t>
            </a:r>
          </a:p>
          <a:p>
            <a:pPr>
              <a:lnSpc>
                <a:spcPct val="120000"/>
              </a:lnSpc>
            </a:pPr>
            <a:endParaRPr lang="it-IT" sz="1400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ACE7CF8-6B81-36C5-3932-8A263DF29EA1}"/>
              </a:ext>
            </a:extLst>
          </p:cNvPr>
          <p:cNvSpPr txBox="1"/>
          <p:nvPr/>
        </p:nvSpPr>
        <p:spPr>
          <a:xfrm>
            <a:off x="2366210" y="4299283"/>
            <a:ext cx="7459579" cy="1735155"/>
          </a:xfrm>
          <a:prstGeom prst="rect">
            <a:avLst/>
          </a:prstGeom>
          <a:solidFill>
            <a:srgbClr val="6666FF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t-IT" sz="1800" b="1" dirty="0">
                <a:solidFill>
                  <a:schemeClr val="bg1"/>
                </a:solidFill>
                <a:latin typeface="Aptos" panose="020B0004020202020204" pitchFamily="34" charset="0"/>
              </a:rPr>
              <a:t>Considerati questi presupposti, la Regione, in collaborazione con il Sistema Confindustria regionale, promuove una missione mirata a favorire contatti, relazioni e opportunità commerciali tra imprese e organizzazioni imprenditoriali dell’Emilia-Romagna e giapponesi, </a:t>
            </a:r>
            <a:br>
              <a:rPr lang="it-IT" sz="1800" b="1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it-IT" sz="1800" b="1" dirty="0">
                <a:solidFill>
                  <a:schemeClr val="bg1"/>
                </a:solidFill>
                <a:latin typeface="Aptos" panose="020B0004020202020204" pitchFamily="34" charset="0"/>
              </a:rPr>
              <a:t>nell’occasione dell’ Expo di Osaka 2025.</a:t>
            </a:r>
          </a:p>
        </p:txBody>
      </p:sp>
    </p:spTree>
    <p:extLst>
      <p:ext uri="{BB962C8B-B14F-4D97-AF65-F5344CB8AC3E}">
        <p14:creationId xmlns:p14="http://schemas.microsoft.com/office/powerpoint/2010/main" val="964747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E8FAB2-B85B-D22A-BA5B-AC967851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70" y="185000"/>
            <a:ext cx="1192305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</a:rPr>
              <a:t>IMPORT-EXPORT Italia-Giappone</a:t>
            </a:r>
            <a:b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</a:rPr>
            </a:br>
            <a:r>
              <a:rPr lang="it-IT" sz="3200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</a:rPr>
              <a:t>settore macchinari-automazione </a:t>
            </a:r>
            <a:br>
              <a:rPr lang="it-IT" sz="3200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</a:rPr>
            </a:br>
            <a:r>
              <a:rPr lang="it-IT" sz="3200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</a:rPr>
              <a:t>e focus su Emilia-Romagna negli ultimi 10 anni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81A746-60F6-2328-01A1-362487260A60}"/>
              </a:ext>
            </a:extLst>
          </p:cNvPr>
          <p:cNvSpPr txBox="1">
            <a:spLocks/>
          </p:cNvSpPr>
          <p:nvPr/>
        </p:nvSpPr>
        <p:spPr>
          <a:xfrm>
            <a:off x="268940" y="1116518"/>
            <a:ext cx="11407589" cy="5425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it-IT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None/>
            </a:pPr>
            <a:endParaRPr lang="it-IT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None/>
            </a:pPr>
            <a:endParaRPr lang="it-IT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endParaRPr lang="it-IT" sz="1800" dirty="0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D63FE86A-11C8-B432-C3B3-15FFC1827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72624"/>
              </p:ext>
            </p:extLst>
          </p:nvPr>
        </p:nvGraphicFramePr>
        <p:xfrm>
          <a:off x="515471" y="1853556"/>
          <a:ext cx="10905566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0654">
                  <a:extLst>
                    <a:ext uri="{9D8B030D-6E8A-4147-A177-3AD203B41FA5}">
                      <a16:colId xmlns:a16="http://schemas.microsoft.com/office/drawing/2014/main" val="370173530"/>
                    </a:ext>
                  </a:extLst>
                </a:gridCol>
                <a:gridCol w="1820502">
                  <a:extLst>
                    <a:ext uri="{9D8B030D-6E8A-4147-A177-3AD203B41FA5}">
                      <a16:colId xmlns:a16="http://schemas.microsoft.com/office/drawing/2014/main" val="2687271151"/>
                    </a:ext>
                  </a:extLst>
                </a:gridCol>
                <a:gridCol w="1759320">
                  <a:extLst>
                    <a:ext uri="{9D8B030D-6E8A-4147-A177-3AD203B41FA5}">
                      <a16:colId xmlns:a16="http://schemas.microsoft.com/office/drawing/2014/main" val="1249290509"/>
                    </a:ext>
                  </a:extLst>
                </a:gridCol>
                <a:gridCol w="1778544">
                  <a:extLst>
                    <a:ext uri="{9D8B030D-6E8A-4147-A177-3AD203B41FA5}">
                      <a16:colId xmlns:a16="http://schemas.microsoft.com/office/drawing/2014/main" val="465374253"/>
                    </a:ext>
                  </a:extLst>
                </a:gridCol>
                <a:gridCol w="1658667">
                  <a:extLst>
                    <a:ext uri="{9D8B030D-6E8A-4147-A177-3AD203B41FA5}">
                      <a16:colId xmlns:a16="http://schemas.microsoft.com/office/drawing/2014/main" val="3937246186"/>
                    </a:ext>
                  </a:extLst>
                </a:gridCol>
                <a:gridCol w="1420443">
                  <a:extLst>
                    <a:ext uri="{9D8B030D-6E8A-4147-A177-3AD203B41FA5}">
                      <a16:colId xmlns:a16="http://schemas.microsoft.com/office/drawing/2014/main" val="189914043"/>
                    </a:ext>
                  </a:extLst>
                </a:gridCol>
                <a:gridCol w="1177436">
                  <a:extLst>
                    <a:ext uri="{9D8B030D-6E8A-4147-A177-3AD203B41FA5}">
                      <a16:colId xmlns:a16="http://schemas.microsoft.com/office/drawing/2014/main" val="672009599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2015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65228"/>
                  </a:ext>
                </a:extLst>
              </a:tr>
              <a:tr h="6324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import ITA macchinari dal Giappone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export ITA macchinari verso il Giappone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Import ITA macchinari dal Giappone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Export ITA macchinari verso il Giappone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Var. import 2024/2015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Var. % export  2024/2015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841069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ITALIA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841.206.775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490.391.470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786.199.700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655.749.402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-7%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+34%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60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6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Emilia-Romagna</a:t>
                      </a:r>
                      <a:endParaRPr lang="it-IT" sz="16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94.302.512</a:t>
                      </a:r>
                    </a:p>
                    <a:p>
                      <a:pPr algn="r" fontAlgn="b"/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111.991.857</a:t>
                      </a:r>
                    </a:p>
                    <a:p>
                      <a:pPr algn="r" fontAlgn="b"/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85.142.760</a:t>
                      </a:r>
                    </a:p>
                    <a:p>
                      <a:pPr algn="r" fontAlgn="b"/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149.596.833</a:t>
                      </a:r>
                    </a:p>
                    <a:p>
                      <a:pPr algn="r" fontAlgn="b"/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-10%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+34%</a:t>
                      </a:r>
                      <a:endParaRPr lang="it-IT" sz="16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098546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D2037978-D331-CA83-3FEF-69DFDF6482C1}"/>
              </a:ext>
            </a:extLst>
          </p:cNvPr>
          <p:cNvSpPr txBox="1"/>
          <p:nvPr/>
        </p:nvSpPr>
        <p:spPr>
          <a:xfrm>
            <a:off x="515471" y="4291956"/>
            <a:ext cx="602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*dall’’analisi sono esclusi i mezzi di trasporto</a:t>
            </a:r>
            <a:endParaRPr lang="it-IT" sz="24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C54488-B1FB-A532-8C6E-35B8F1273084}"/>
              </a:ext>
            </a:extLst>
          </p:cNvPr>
          <p:cNvSpPr txBox="1"/>
          <p:nvPr/>
        </p:nvSpPr>
        <p:spPr>
          <a:xfrm>
            <a:off x="574981" y="4818152"/>
            <a:ext cx="11042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La quota export regionale nel settore macchinari vs il Giappone, sul totale Italia, è del 23%  (2024)</a:t>
            </a:r>
          </a:p>
          <a:p>
            <a:endParaRPr lang="it-IT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L’avanzo commerciale (export-import) dell’ER verso il Giappone nel settore macchinari è di 64,4 milioni di euro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A1A51C6-2412-D988-9AC7-EDC6ED56EB71}"/>
              </a:ext>
            </a:extLst>
          </p:cNvPr>
          <p:cNvSpPr txBox="1"/>
          <p:nvPr/>
        </p:nvSpPr>
        <p:spPr>
          <a:xfrm>
            <a:off x="7980948" y="5772582"/>
            <a:ext cx="61120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i="1" dirty="0">
                <a:solidFill>
                  <a:schemeClr val="bg2">
                    <a:lumMod val="25000"/>
                  </a:schemeClr>
                </a:solidFill>
              </a:rPr>
              <a:t>Fonte Istat, elaborazioni Confindustria ER</a:t>
            </a:r>
          </a:p>
        </p:txBody>
      </p:sp>
    </p:spTree>
    <p:extLst>
      <p:ext uri="{BB962C8B-B14F-4D97-AF65-F5344CB8AC3E}">
        <p14:creationId xmlns:p14="http://schemas.microsoft.com/office/powerpoint/2010/main" val="19864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CCD0C7-89D4-D469-67EB-044EFE66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523" y="48126"/>
            <a:ext cx="11127703" cy="1325563"/>
          </a:xfrm>
        </p:spPr>
        <p:txBody>
          <a:bodyPr>
            <a:normAutofit/>
          </a:bodyPr>
          <a:lstStyle/>
          <a:p>
            <a:pPr algn="ctr"/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</a:rPr>
              <a:t>MISSIONE A TOKYO E OSAKA</a:t>
            </a:r>
            <a:b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</a:rPr>
            </a:b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</a:rPr>
              <a:t>17-22 Settembre 2024</a:t>
            </a:r>
            <a:b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</a:rPr>
            </a:br>
            <a:r>
              <a:rPr lang="it-IT" sz="2900" b="1" i="1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</a:rPr>
              <a:t>Settore Meccanica - Automazione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15B772-81E5-81E9-6C69-C676ED283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AC033688-2A76-D5FC-BFCF-95A133D08D59}"/>
              </a:ext>
            </a:extLst>
          </p:cNvPr>
          <p:cNvSpPr txBox="1">
            <a:spLocks/>
          </p:cNvSpPr>
          <p:nvPr/>
        </p:nvSpPr>
        <p:spPr>
          <a:xfrm>
            <a:off x="2416771" y="1672948"/>
            <a:ext cx="94897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9263" indent="0">
              <a:lnSpc>
                <a:spcPct val="110000"/>
              </a:lnSpc>
              <a:buNone/>
            </a:pPr>
            <a:r>
              <a:rPr lang="it-IT" sz="2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La missione si suddivide in due parti:</a:t>
            </a:r>
          </a:p>
          <a:p>
            <a:pPr marL="0" indent="0">
              <a:lnSpc>
                <a:spcPct val="110000"/>
              </a:lnSpc>
              <a:buNone/>
            </a:pPr>
            <a:endParaRPr lang="it-IT" sz="24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722313" lvl="1" indent="-273050" defTabSz="12509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it-IT" b="1" dirty="0">
                <a:solidFill>
                  <a:srgbClr val="014286"/>
                </a:solidFill>
                <a:latin typeface="Aptos" panose="020B0004020202020204" pitchFamily="34" charset="0"/>
              </a:rPr>
              <a:t>TOKIO, 17-19 SETTEMBRE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: partecipazione alla collettiva regionale a </a:t>
            </a:r>
          </a:p>
          <a:p>
            <a:pPr marL="3770313" lvl="1" indent="0" defTabSz="1250950">
              <a:lnSpc>
                <a:spcPct val="110000"/>
              </a:lnSpc>
              <a:buNone/>
            </a:pPr>
            <a:r>
              <a:rPr lang="it-IT" b="1" dirty="0" err="1">
                <a:solidFill>
                  <a:srgbClr val="0000FF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Factory</a:t>
            </a:r>
            <a:r>
              <a:rPr lang="it-IT" b="1" dirty="0">
                <a:solidFill>
                  <a:srgbClr val="0000FF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Innovation Week</a:t>
            </a:r>
            <a:endParaRPr lang="it-IT" dirty="0">
              <a:solidFill>
                <a:srgbClr val="0000FF"/>
              </a:solidFill>
              <a:latin typeface="Aptos" panose="020B00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it-IT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it-IT" b="1" dirty="0">
                <a:solidFill>
                  <a:srgbClr val="014286"/>
                </a:solidFill>
                <a:latin typeface="Aptos" panose="020B0004020202020204" pitchFamily="34" charset="0"/>
              </a:rPr>
              <a:t>OSAKA, 21-22 SETTEMBRE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: visita ad </a:t>
            </a:r>
            <a:r>
              <a:rPr lang="it-IT" b="1" u="sng" dirty="0">
                <a:solidFill>
                  <a:srgbClr val="0000FF"/>
                </a:solidFill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Expo Osaka 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e agli incontri promossi</a:t>
            </a:r>
          </a:p>
          <a:p>
            <a:pPr marL="3849688" lvl="1" indent="0">
              <a:lnSpc>
                <a:spcPct val="110000"/>
              </a:lnSpc>
              <a:buNone/>
            </a:pP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dalla Regione nell’ambito della settimana</a:t>
            </a:r>
          </a:p>
          <a:p>
            <a:pPr marL="3849688" lvl="1" indent="0">
              <a:lnSpc>
                <a:spcPct val="110000"/>
              </a:lnSpc>
              <a:buNone/>
            </a:pP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dell’Emilia-Romagna.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it-IT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Gli eventi sono a titolo </a:t>
            </a:r>
            <a:r>
              <a:rPr lang="it-IT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gratuito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per le imprese partecipanti </a:t>
            </a:r>
            <a:b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Le spese di viaggio, soggiorno e trasferimenti locali sono a carico delle imprese.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it-IT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Le aziende possono aderire ad una o ad entrambe le iniziative.</a:t>
            </a:r>
            <a:endParaRPr lang="it-IT" sz="24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it-IT" sz="24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821CD42-0674-C6E5-2DD0-71EB7324F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06" y="4090009"/>
            <a:ext cx="1083185" cy="1787695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9990A102-7F5C-40BF-1808-73F533C3E522}"/>
              </a:ext>
            </a:extLst>
          </p:cNvPr>
          <p:cNvGrpSpPr/>
          <p:nvPr/>
        </p:nvGrpSpPr>
        <p:grpSpPr>
          <a:xfrm>
            <a:off x="511524" y="2909342"/>
            <a:ext cx="1946086" cy="881408"/>
            <a:chOff x="314620" y="2392489"/>
            <a:chExt cx="1794812" cy="797579"/>
          </a:xfrm>
        </p:grpSpPr>
        <p:pic>
          <p:nvPicPr>
            <p:cNvPr id="7" name="Immagine 6" descr="Immagine che contiene testo, Carattere, logo, Elementi grafici&#10;&#10;Il contenuto generato dall'IA potrebbe non essere corretto.">
              <a:extLst>
                <a:ext uri="{FF2B5EF4-FFF2-40B4-BE49-F238E27FC236}">
                  <a16:creationId xmlns:a16="http://schemas.microsoft.com/office/drawing/2014/main" id="{D3CC6AAF-B237-377F-3116-828E9127A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345" b="27071"/>
            <a:stretch>
              <a:fillRect/>
            </a:stretch>
          </p:blipFill>
          <p:spPr>
            <a:xfrm>
              <a:off x="314620" y="2392489"/>
              <a:ext cx="1794812" cy="471362"/>
            </a:xfrm>
            <a:prstGeom prst="rect">
              <a:avLst/>
            </a:prstGeom>
          </p:spPr>
        </p:pic>
        <p:pic>
          <p:nvPicPr>
            <p:cNvPr id="6" name="Immagine 5" descr="Immagine che contiene testo, Carattere, logo, Elementi grafici&#10;&#10;Il contenuto generato dall'IA potrebbe non essere corretto.">
              <a:extLst>
                <a:ext uri="{FF2B5EF4-FFF2-40B4-BE49-F238E27FC236}">
                  <a16:creationId xmlns:a16="http://schemas.microsoft.com/office/drawing/2014/main" id="{D81E0ED0-0DD8-313A-B75F-C83C792B5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55" t="32125" r="16432" b="16421"/>
            <a:stretch>
              <a:fillRect/>
            </a:stretch>
          </p:blipFill>
          <p:spPr>
            <a:xfrm>
              <a:off x="738976" y="2857501"/>
              <a:ext cx="561475" cy="332567"/>
            </a:xfrm>
            <a:prstGeom prst="rect">
              <a:avLst/>
            </a:prstGeom>
          </p:spPr>
        </p:pic>
      </p:grpSp>
      <p:pic>
        <p:nvPicPr>
          <p:cNvPr id="8" name="Immagine 7" descr="Immagine che contiene testo, Carattere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0E3DAA94-D6D2-CBB9-B180-C43E533619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04" b="18342"/>
          <a:stretch>
            <a:fillRect/>
          </a:stretch>
        </p:blipFill>
        <p:spPr>
          <a:xfrm>
            <a:off x="608146" y="1526366"/>
            <a:ext cx="1337601" cy="146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82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0E6EEBB2-9596-5783-B33E-BCFE5E7E1F52}"/>
              </a:ext>
            </a:extLst>
          </p:cNvPr>
          <p:cNvCxnSpPr>
            <a:cxnSpLocks/>
          </p:cNvCxnSpPr>
          <p:nvPr/>
        </p:nvCxnSpPr>
        <p:spPr>
          <a:xfrm flipV="1">
            <a:off x="618565" y="3316941"/>
            <a:ext cx="10829364" cy="23622"/>
          </a:xfrm>
          <a:prstGeom prst="line">
            <a:avLst/>
          </a:prstGeom>
          <a:ln w="38100">
            <a:solidFill>
              <a:srgbClr val="0142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0C134FA-C0C8-0444-590E-045515B4D4BD}"/>
              </a:ext>
            </a:extLst>
          </p:cNvPr>
          <p:cNvSpPr txBox="1"/>
          <p:nvPr/>
        </p:nvSpPr>
        <p:spPr>
          <a:xfrm>
            <a:off x="1453845" y="3012601"/>
            <a:ext cx="3647549" cy="646331"/>
          </a:xfrm>
          <a:prstGeom prst="rect">
            <a:avLst/>
          </a:prstGeom>
          <a:solidFill>
            <a:srgbClr val="66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ptos" panose="020B0004020202020204" pitchFamily="34" charset="0"/>
              </a:rPr>
              <a:t>dal 17 al 19</a:t>
            </a:r>
          </a:p>
          <a:p>
            <a:pPr algn="ctr"/>
            <a:r>
              <a:rPr lang="it-IT" b="1" dirty="0">
                <a:solidFill>
                  <a:schemeClr val="bg1"/>
                </a:solidFill>
                <a:latin typeface="Aptos" panose="020B0004020202020204" pitchFamily="34" charset="0"/>
              </a:rPr>
              <a:t>settembre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BDAE12E-293E-D174-9D87-3923F751F122}"/>
              </a:ext>
            </a:extLst>
          </p:cNvPr>
          <p:cNvSpPr txBox="1"/>
          <p:nvPr/>
        </p:nvSpPr>
        <p:spPr>
          <a:xfrm>
            <a:off x="1805033" y="1168991"/>
            <a:ext cx="294517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endParaRPr lang="it-IT" sz="1600" b="0" i="0" u="none" strike="noStrike" baseline="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C</a:t>
            </a:r>
            <a:r>
              <a:rPr lang="it-IT" sz="14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ollettiva fieristica a cura di ICE e Regione Emilia-Romagna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Partecipazione gratuita.</a:t>
            </a:r>
            <a:br>
              <a:rPr lang="it-IT" sz="14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finanziata dalla Regione ER</a:t>
            </a:r>
          </a:p>
          <a:p>
            <a:pPr algn="ctr"/>
            <a:endParaRPr lang="it-IT" sz="16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081BE20-015B-716C-F95D-D0BA6408A175}"/>
              </a:ext>
            </a:extLst>
          </p:cNvPr>
          <p:cNvSpPr txBox="1"/>
          <p:nvPr/>
        </p:nvSpPr>
        <p:spPr>
          <a:xfrm>
            <a:off x="5764957" y="4109517"/>
            <a:ext cx="1887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Trasferimento a Osaka </a:t>
            </a:r>
            <a:br>
              <a:rPr lang="it-IT" sz="16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2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(treno </a:t>
            </a:r>
            <a:r>
              <a:rPr lang="it-IT" sz="1200" b="0" i="0" u="none" strike="noStrike" baseline="0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Shinkasen</a:t>
            </a:r>
            <a:r>
              <a:rPr lang="it-IT" sz="12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, </a:t>
            </a:r>
          </a:p>
          <a:p>
            <a:pPr algn="ctr"/>
            <a:r>
              <a:rPr lang="it-IT" sz="12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2,16 min)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7D28FF-C069-85EA-7944-94AFD2EF20A0}"/>
              </a:ext>
            </a:extLst>
          </p:cNvPr>
          <p:cNvSpPr txBox="1"/>
          <p:nvPr/>
        </p:nvSpPr>
        <p:spPr>
          <a:xfrm>
            <a:off x="5651952" y="2998457"/>
            <a:ext cx="2119500" cy="646331"/>
          </a:xfrm>
          <a:prstGeom prst="rect">
            <a:avLst/>
          </a:prstGeom>
          <a:solidFill>
            <a:srgbClr val="6699FF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it-IT" dirty="0"/>
              <a:t>Sabato</a:t>
            </a:r>
            <a:br>
              <a:rPr lang="it-IT" dirty="0"/>
            </a:br>
            <a:r>
              <a:rPr lang="it-IT" dirty="0"/>
              <a:t>20 settembre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E9FC842-43F4-3D82-6295-3766163CF03D}"/>
              </a:ext>
            </a:extLst>
          </p:cNvPr>
          <p:cNvSpPr txBox="1"/>
          <p:nvPr/>
        </p:nvSpPr>
        <p:spPr>
          <a:xfrm>
            <a:off x="7844186" y="2998457"/>
            <a:ext cx="2119500" cy="646331"/>
          </a:xfrm>
          <a:prstGeom prst="rect">
            <a:avLst/>
          </a:prstGeom>
          <a:solidFill>
            <a:srgbClr val="6699FF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it-IT" dirty="0"/>
              <a:t>Domenica</a:t>
            </a:r>
          </a:p>
          <a:p>
            <a:r>
              <a:rPr lang="it-IT" dirty="0"/>
              <a:t>21 settembre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A91E30-2E24-1742-5554-EFF05AF04329}"/>
              </a:ext>
            </a:extLst>
          </p:cNvPr>
          <p:cNvSpPr txBox="1"/>
          <p:nvPr/>
        </p:nvSpPr>
        <p:spPr>
          <a:xfrm>
            <a:off x="8040213" y="3749325"/>
            <a:ext cx="18590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it-IT" sz="13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Visita ad Expo e partecipazione gratuita  all’inaugurazione della settimana dell’Emilia-Romagna nel Padiglione Italia</a:t>
            </a:r>
          </a:p>
          <a:p>
            <a:pPr algn="ctr"/>
            <a:endParaRPr lang="it-IT" sz="12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AEB1219-4CC6-A357-278D-8F9C2AB47AED}"/>
              </a:ext>
            </a:extLst>
          </p:cNvPr>
          <p:cNvSpPr txBox="1"/>
          <p:nvPr/>
        </p:nvSpPr>
        <p:spPr>
          <a:xfrm>
            <a:off x="2093560" y="82807"/>
            <a:ext cx="800488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  <a:ea typeface="+mj-ea"/>
                <a:cs typeface="+mj-cs"/>
              </a:rPr>
              <a:t>PROGRAMMA DELLA MISSIONE</a:t>
            </a: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CAFE152-79F8-0096-FDAE-35B3A72AA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4007" y="3707886"/>
            <a:ext cx="616398" cy="1017307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6EC21D3-3C2F-6559-72EA-2932E4F1EC37}"/>
              </a:ext>
            </a:extLst>
          </p:cNvPr>
          <p:cNvSpPr txBox="1"/>
          <p:nvPr/>
        </p:nvSpPr>
        <p:spPr>
          <a:xfrm>
            <a:off x="-10758" y="3032299"/>
            <a:ext cx="1278241" cy="646331"/>
          </a:xfrm>
          <a:prstGeom prst="rect">
            <a:avLst/>
          </a:prstGeom>
          <a:solidFill>
            <a:srgbClr val="6699FF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it-IT" dirty="0"/>
              <a:t>14-15 settembre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FAAAC74-4F10-B8E4-5494-270EBB8FD649}"/>
              </a:ext>
            </a:extLst>
          </p:cNvPr>
          <p:cNvSpPr txBox="1"/>
          <p:nvPr/>
        </p:nvSpPr>
        <p:spPr>
          <a:xfrm>
            <a:off x="355125" y="4378490"/>
            <a:ext cx="5844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T  O  K  I  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89A7BEA-DC43-E79A-EE82-F35ED7122022}"/>
              </a:ext>
            </a:extLst>
          </p:cNvPr>
          <p:cNvSpPr txBox="1"/>
          <p:nvPr/>
        </p:nvSpPr>
        <p:spPr>
          <a:xfrm>
            <a:off x="5927753" y="1682965"/>
            <a:ext cx="5844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O  S  A  K  A</a:t>
            </a:r>
          </a:p>
        </p:txBody>
      </p:sp>
      <p:sp>
        <p:nvSpPr>
          <p:cNvPr id="16" name="Parentesi graffa aperta 15">
            <a:extLst>
              <a:ext uri="{FF2B5EF4-FFF2-40B4-BE49-F238E27FC236}">
                <a16:creationId xmlns:a16="http://schemas.microsoft.com/office/drawing/2014/main" id="{766583A5-936D-18CA-EE6D-DAF325D6F83F}"/>
              </a:ext>
            </a:extLst>
          </p:cNvPr>
          <p:cNvSpPr/>
          <p:nvPr/>
        </p:nvSpPr>
        <p:spPr>
          <a:xfrm rot="16200000">
            <a:off x="3067886" y="2213301"/>
            <a:ext cx="430996" cy="3636021"/>
          </a:xfrm>
          <a:prstGeom prst="leftBrace">
            <a:avLst>
              <a:gd name="adj1" fmla="val 95693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84D9DA1-8DDC-964E-EBF9-DEB29D850DB2}"/>
              </a:ext>
            </a:extLst>
          </p:cNvPr>
          <p:cNvSpPr txBox="1"/>
          <p:nvPr/>
        </p:nvSpPr>
        <p:spPr>
          <a:xfrm>
            <a:off x="326881" y="5594636"/>
            <a:ext cx="6424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ASSISTENZA di CONFINDUSTRIA</a:t>
            </a:r>
            <a:br>
              <a:rPr lang="it-IT" i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i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PER L’INTERA DURATA DELLA MISSIONE</a:t>
            </a:r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20C1306B-BAE9-9C15-E523-48853E774426}"/>
              </a:ext>
            </a:extLst>
          </p:cNvPr>
          <p:cNvCxnSpPr>
            <a:cxnSpLocks/>
          </p:cNvCxnSpPr>
          <p:nvPr/>
        </p:nvCxnSpPr>
        <p:spPr>
          <a:xfrm flipV="1">
            <a:off x="3277619" y="2692727"/>
            <a:ext cx="0" cy="339572"/>
          </a:xfrm>
          <a:prstGeom prst="line">
            <a:avLst/>
          </a:prstGeom>
          <a:ln w="28575">
            <a:solidFill>
              <a:srgbClr val="0142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FE8AD737-59E2-AA5E-9834-EB27A5AEFC81}"/>
              </a:ext>
            </a:extLst>
          </p:cNvPr>
          <p:cNvCxnSpPr>
            <a:cxnSpLocks/>
          </p:cNvCxnSpPr>
          <p:nvPr/>
        </p:nvCxnSpPr>
        <p:spPr>
          <a:xfrm flipV="1">
            <a:off x="6711702" y="3684145"/>
            <a:ext cx="0" cy="339572"/>
          </a:xfrm>
          <a:prstGeom prst="line">
            <a:avLst/>
          </a:prstGeom>
          <a:ln w="28575">
            <a:solidFill>
              <a:srgbClr val="0142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802C6515-22F5-22A0-0FCD-47A877376FF9}"/>
              </a:ext>
            </a:extLst>
          </p:cNvPr>
          <p:cNvCxnSpPr>
            <a:cxnSpLocks/>
          </p:cNvCxnSpPr>
          <p:nvPr/>
        </p:nvCxnSpPr>
        <p:spPr>
          <a:xfrm flipV="1">
            <a:off x="11096169" y="3684145"/>
            <a:ext cx="0" cy="3395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DBBD07EB-4834-D2A6-A131-0E2D8010AE11}"/>
              </a:ext>
            </a:extLst>
          </p:cNvPr>
          <p:cNvCxnSpPr>
            <a:cxnSpLocks/>
          </p:cNvCxnSpPr>
          <p:nvPr/>
        </p:nvCxnSpPr>
        <p:spPr>
          <a:xfrm>
            <a:off x="5363756" y="1168991"/>
            <a:ext cx="0" cy="4343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56DD784-C664-5EB1-BABE-FFB0B5E85E37}"/>
              </a:ext>
            </a:extLst>
          </p:cNvPr>
          <p:cNvSpPr txBox="1"/>
          <p:nvPr/>
        </p:nvSpPr>
        <p:spPr>
          <a:xfrm>
            <a:off x="10036420" y="2998457"/>
            <a:ext cx="2119500" cy="646331"/>
          </a:xfrm>
          <a:prstGeom prst="rect">
            <a:avLst/>
          </a:prstGeom>
          <a:solidFill>
            <a:srgbClr val="6699FF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it-IT" dirty="0"/>
              <a:t>Lunedì</a:t>
            </a:r>
          </a:p>
          <a:p>
            <a:r>
              <a:rPr lang="it-IT" dirty="0"/>
              <a:t>22 settembre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DF630AD-4CDA-DE50-FF04-4B468FBD01F5}"/>
              </a:ext>
            </a:extLst>
          </p:cNvPr>
          <p:cNvSpPr txBox="1"/>
          <p:nvPr/>
        </p:nvSpPr>
        <p:spPr>
          <a:xfrm>
            <a:off x="10226968" y="4071994"/>
            <a:ext cx="17384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Networking meetings con operatori</a:t>
            </a:r>
            <a:b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economici giapponesi</a:t>
            </a:r>
          </a:p>
          <a:p>
            <a:pPr algn="ctr"/>
            <a:endParaRPr lang="it-IT" sz="14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it-IT" sz="1200" i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(programma in fase di definizione)</a:t>
            </a:r>
          </a:p>
        </p:txBody>
      </p:sp>
      <p:sp>
        <p:nvSpPr>
          <p:cNvPr id="24" name="Parentesi graffa aperta 23">
            <a:extLst>
              <a:ext uri="{FF2B5EF4-FFF2-40B4-BE49-F238E27FC236}">
                <a16:creationId xmlns:a16="http://schemas.microsoft.com/office/drawing/2014/main" id="{0841B0EB-D709-0B72-6D7E-B8DC241B221E}"/>
              </a:ext>
            </a:extLst>
          </p:cNvPr>
          <p:cNvSpPr/>
          <p:nvPr/>
        </p:nvSpPr>
        <p:spPr>
          <a:xfrm rot="5400000">
            <a:off x="8676406" y="-659026"/>
            <a:ext cx="455061" cy="6503970"/>
          </a:xfrm>
          <a:prstGeom prst="leftBrace">
            <a:avLst>
              <a:gd name="adj1" fmla="val 95693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9742909-CD82-D9FE-AC46-A3B1BDF80F3B}"/>
              </a:ext>
            </a:extLst>
          </p:cNvPr>
          <p:cNvSpPr txBox="1"/>
          <p:nvPr/>
        </p:nvSpPr>
        <p:spPr>
          <a:xfrm>
            <a:off x="-300261" y="4071994"/>
            <a:ext cx="1887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arrivo </a:t>
            </a:r>
            <a:b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 Tokio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BB0DA391-F042-8872-BA6E-608D797DE642}"/>
              </a:ext>
            </a:extLst>
          </p:cNvPr>
          <p:cNvCxnSpPr>
            <a:cxnSpLocks/>
          </p:cNvCxnSpPr>
          <p:nvPr/>
        </p:nvCxnSpPr>
        <p:spPr>
          <a:xfrm flipV="1">
            <a:off x="609271" y="3691739"/>
            <a:ext cx="0" cy="339572"/>
          </a:xfrm>
          <a:prstGeom prst="line">
            <a:avLst/>
          </a:prstGeom>
          <a:ln w="28575">
            <a:solidFill>
              <a:srgbClr val="0142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magine 27" descr="Immagine che contiene testo, Carattere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7A7B894B-1AE5-D3A9-F26D-040EE4654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85" y="1052467"/>
            <a:ext cx="2819619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7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EBFEE61-200E-C00C-CC2C-8C375FCE73E5}"/>
              </a:ext>
            </a:extLst>
          </p:cNvPr>
          <p:cNvSpPr txBox="1"/>
          <p:nvPr/>
        </p:nvSpPr>
        <p:spPr>
          <a:xfrm>
            <a:off x="432418" y="119010"/>
            <a:ext cx="113271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  <a:ea typeface="+mj-ea"/>
                <a:cs typeface="+mj-cs"/>
              </a:rPr>
              <a:t>Tokyo, 17-19 SETTEMBRE 2025 | FACTORY INNOVATION WEEK</a:t>
            </a:r>
            <a:endParaRPr lang="it-IT" sz="2900" b="1" dirty="0">
              <a:solidFill>
                <a:schemeClr val="accent1">
                  <a:lumMod val="75000"/>
                </a:schemeClr>
              </a:solidFill>
              <a:latin typeface="Aptos SemiBold" panose="020B0004020202020204" pitchFamily="34" charset="0"/>
              <a:ea typeface="+mj-ea"/>
              <a:cs typeface="+mj-cs"/>
            </a:endParaRPr>
          </a:p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  <a:ea typeface="+mj-ea"/>
                <a:cs typeface="+mj-cs"/>
              </a:rPr>
              <a:t>La fiera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485C3B-D130-CB88-FA8D-7AA46C5EBB04}"/>
              </a:ext>
            </a:extLst>
          </p:cNvPr>
          <p:cNvSpPr txBox="1"/>
          <p:nvPr/>
        </p:nvSpPr>
        <p:spPr>
          <a:xfrm>
            <a:off x="348532" y="1164691"/>
            <a:ext cx="114949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0000FF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Factory</a:t>
            </a:r>
            <a:r>
              <a:rPr lang="it-IT" b="1" dirty="0">
                <a:solidFill>
                  <a:srgbClr val="0000FF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Innovation Week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è tra i principali eventi giapponesi dedicati alle tecnologie delle fabbriche del futuro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.</a:t>
            </a:r>
            <a:b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b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L’edizione autunnale, che si terrà  presso il centro congressi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Makuhari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Messe di Tokio, presenta una panoramica completa delle ultime tendenze e dei progressi del settore automazione/meccanica, con showcases e soluzioni all’avanguardia, in particolare su come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ottimizzare i processi di fabbrica, migliorare l’efficienza e ridurre l’impatto ambientale.</a:t>
            </a:r>
            <a:b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endParaRPr lang="it-IT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FIW offre ai partecipanti una piattaforma globale per entrare in contatto con esperti, decisori chiave e fornitori leader giapponesi e asiatici.</a:t>
            </a:r>
          </a:p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All’interno di FIW trovano spazio quattro esposizioni:</a:t>
            </a:r>
          </a:p>
          <a:p>
            <a:endParaRPr lang="it-IT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6450E10-FCF5-2BA4-0745-C3A9F1EB4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069" y="5697251"/>
            <a:ext cx="2109399" cy="829128"/>
          </a:xfrm>
          <a:prstGeom prst="rect">
            <a:avLst/>
          </a:pr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74BE464-B3A2-11D5-853E-8E83C7F7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E60DB33-D952-4D54-8234-BE70FA280CC1}" type="slidenum">
              <a:rPr lang="it-IT" smtClean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6</a:t>
            </a:fld>
            <a:endParaRPr lang="it-IT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177590B-9F17-B57C-3DD0-CDD5739ACAA6}"/>
              </a:ext>
            </a:extLst>
          </p:cNvPr>
          <p:cNvSpPr txBox="1"/>
          <p:nvPr/>
        </p:nvSpPr>
        <p:spPr>
          <a:xfrm>
            <a:off x="6456879" y="4123224"/>
            <a:ext cx="54704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GREEN FACTORY Expo </a:t>
            </a:r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(Carbon </a:t>
            </a:r>
            <a:r>
              <a:rPr lang="it-IT" b="1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Neutral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): </a:t>
            </a:r>
          </a:p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mostra di tecnologia/soluzioni per una fabbrica verde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it-IT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Manufacturing </a:t>
            </a:r>
            <a:r>
              <a:rPr lang="it-IT" b="1" u="sng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Industry's</a:t>
            </a:r>
            <a:r>
              <a:rPr lang="it-IT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HR Expo </a:t>
            </a:r>
            <a:br>
              <a:rPr lang="it-IT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(Human Resource): </a:t>
            </a:r>
          </a:p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soluzioni di formazione, gestione, reclutamento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E75750E-7C82-04B4-F41E-557765FCD358}"/>
              </a:ext>
            </a:extLst>
          </p:cNvPr>
          <p:cNvSpPr txBox="1"/>
          <p:nvPr/>
        </p:nvSpPr>
        <p:spPr>
          <a:xfrm>
            <a:off x="432418" y="4123224"/>
            <a:ext cx="53865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SMART FACTORY Expo </a:t>
            </a:r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(Digital </a:t>
            </a:r>
            <a:r>
              <a:rPr lang="it-IT" b="1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Transformation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):</a:t>
            </a:r>
          </a:p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mostra di tecnologie/soluzioni DX per la produzione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it-IT" b="1" u="sng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RoboDEX</a:t>
            </a:r>
            <a:r>
              <a:rPr lang="it-IT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(Automation): </a:t>
            </a:r>
          </a:p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mostra di robotica e tecnologia di automazione</a:t>
            </a:r>
          </a:p>
        </p:txBody>
      </p:sp>
    </p:spTree>
    <p:extLst>
      <p:ext uri="{BB962C8B-B14F-4D97-AF65-F5344CB8AC3E}">
        <p14:creationId xmlns:p14="http://schemas.microsoft.com/office/powerpoint/2010/main" val="454745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86C68E3A-9A1C-45B7-6809-794AB3111225}"/>
              </a:ext>
            </a:extLst>
          </p:cNvPr>
          <p:cNvSpPr txBox="1"/>
          <p:nvPr/>
        </p:nvSpPr>
        <p:spPr>
          <a:xfrm>
            <a:off x="1194777" y="1391020"/>
            <a:ext cx="980244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 2" panose="05020102010507070707" pitchFamily="18" charset="2"/>
              <a:buChar char="E"/>
            </a:pP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Le imprese interessate alla collettiva devono sottoporre la propria candidatura alla Regione, </a:t>
            </a:r>
            <a:r>
              <a:rPr lang="it-IT" sz="2000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entro il 30 giugno</a:t>
            </a: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, partecipando alla «manifestazione» di interesse pubblicata dalla Regione stessa. </a:t>
            </a:r>
          </a:p>
          <a:p>
            <a:pPr marL="342900" indent="-342900">
              <a:buFont typeface="Wingdings 2" panose="05020102010507070707" pitchFamily="18" charset="2"/>
              <a:buChar char="E"/>
            </a:pPr>
            <a:endParaRPr lang="it-IT" sz="20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 2" panose="05020102010507070707" pitchFamily="18" charset="2"/>
              <a:buChar char="E"/>
            </a:pP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 seguito di valutazione della candidatura e di eventuale approvazione,  la Regione e ICE metteranno a disposizione una postazione autonoma per l’impresa all’interno del Padiglione regionale, che consentirà all’azienda di organizzare i propri incontri b2b e di accedere ai servizi previsti.</a:t>
            </a:r>
          </a:p>
          <a:p>
            <a:pPr marL="342900" indent="-342900">
              <a:buFont typeface="Wingdings 2" panose="05020102010507070707" pitchFamily="18" charset="2"/>
              <a:buChar char="E"/>
            </a:pPr>
            <a:endParaRPr lang="it-IT" sz="20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 2" panose="05020102010507070707" pitchFamily="18" charset="2"/>
              <a:buChar char="E"/>
            </a:pP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La partecipazione alla collettiva e l’accesso ai servizi sono gratuiti grazie ai contributi della Regione ER.</a:t>
            </a:r>
          </a:p>
          <a:p>
            <a:pPr marL="342900" indent="-342900">
              <a:buFont typeface="Wingdings 2" panose="05020102010507070707" pitchFamily="18" charset="2"/>
              <a:buChar char="E"/>
            </a:pPr>
            <a:endParaRPr lang="it-IT" sz="20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 2" panose="05020102010507070707" pitchFamily="18" charset="2"/>
              <a:buChar char="E"/>
            </a:pP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Per scaricare la documentazione per l’iscrizione all’iniziativa, </a:t>
            </a:r>
            <a:r>
              <a:rPr lang="it-IT" sz="2000" dirty="0">
                <a:solidFill>
                  <a:srgbClr val="0000FF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clicca qui</a:t>
            </a: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. </a:t>
            </a:r>
          </a:p>
          <a:p>
            <a:endParaRPr lang="it-IT" sz="2000" b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it-IT" sz="2000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La domanda deve essere inoltrata alla Regione tramite PEC entro il 30 giugno 2025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E3363AC-A650-5D0B-D8F3-E4C123EAE897}"/>
              </a:ext>
            </a:extLst>
          </p:cNvPr>
          <p:cNvSpPr/>
          <p:nvPr/>
        </p:nvSpPr>
        <p:spPr>
          <a:xfrm>
            <a:off x="0" y="6557862"/>
            <a:ext cx="12192000" cy="30013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7" name="Segnaposto numero diapositiva 8">
            <a:extLst>
              <a:ext uri="{FF2B5EF4-FFF2-40B4-BE49-F238E27FC236}">
                <a16:creationId xmlns:a16="http://schemas.microsoft.com/office/drawing/2014/main" id="{0DF6B03D-FDF1-20D5-BC83-6F6DD895E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E60DB33-D952-4D54-8234-BE70FA280CC1}" type="slidenum">
              <a:rPr lang="it-IT" smtClean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7</a:t>
            </a:fld>
            <a:endParaRPr lang="it-IT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BE4164-7B29-4FD6-593C-80CD874B61A9}"/>
              </a:ext>
            </a:extLst>
          </p:cNvPr>
          <p:cNvSpPr txBox="1"/>
          <p:nvPr/>
        </p:nvSpPr>
        <p:spPr>
          <a:xfrm>
            <a:off x="432418" y="119010"/>
            <a:ext cx="113271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  <a:ea typeface="+mj-ea"/>
                <a:cs typeface="+mj-cs"/>
              </a:rPr>
              <a:t>Tokyo, 17-19 SETTEMBRE 2025 | FACTORY INNOVATION WEEK</a:t>
            </a:r>
            <a:endParaRPr lang="it-IT" sz="2900" b="1" dirty="0">
              <a:solidFill>
                <a:schemeClr val="accent1">
                  <a:lumMod val="75000"/>
                </a:schemeClr>
              </a:solidFill>
              <a:latin typeface="Aptos SemiBold" panose="020B0004020202020204" pitchFamily="34" charset="0"/>
              <a:ea typeface="+mj-ea"/>
              <a:cs typeface="+mj-cs"/>
            </a:endParaRPr>
          </a:p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  <a:ea typeface="+mj-ea"/>
                <a:cs typeface="+mj-cs"/>
              </a:rPr>
              <a:t>Come partecipare</a:t>
            </a:r>
          </a:p>
        </p:txBody>
      </p:sp>
    </p:spTree>
    <p:extLst>
      <p:ext uri="{BB962C8B-B14F-4D97-AF65-F5344CB8AC3E}">
        <p14:creationId xmlns:p14="http://schemas.microsoft.com/office/powerpoint/2010/main" val="1550450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D1647805-3C7E-F76F-421E-AEAE2E1C8BCF}"/>
              </a:ext>
            </a:extLst>
          </p:cNvPr>
          <p:cNvSpPr txBox="1"/>
          <p:nvPr/>
        </p:nvSpPr>
        <p:spPr>
          <a:xfrm>
            <a:off x="706020" y="1181497"/>
            <a:ext cx="1077996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La Regione Emilia-Romagna al intende favorire un’efficace azione di promozione del sistema produttivo regionale nel periodo dell’Esposizione Universale che si terrà nella </a:t>
            </a:r>
            <a:r>
              <a:rPr lang="it-IT" sz="1600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Città di Osaka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 (Giappone) dal </a:t>
            </a:r>
            <a:r>
              <a:rPr lang="it-IT" sz="1600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13 aprile al 13 ottobre 2025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. </a:t>
            </a:r>
          </a:p>
          <a:p>
            <a:endParaRPr lang="it-IT" sz="16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La missione di Confindustria si concentra sulle due giornate 21 e 22 settembre, date immediatamente successive a </a:t>
            </a:r>
            <a:r>
              <a:rPr lang="it-IT" sz="1600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Factory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Innovation Week di Tokio (17-19 settembre) e al trasferimento da Tokio ad Osaka (20 settembre).</a:t>
            </a:r>
            <a:b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</a:b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Alla delegazione imprenditoriale verranno offerti assistenza e accompagnamento per partecipare ai seguenti eventi: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1600" b="1" u="sng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r>
              <a:rPr lang="it-IT" sz="1600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Domenica 21 settembre</a:t>
            </a:r>
            <a:endParaRPr lang="it-IT" sz="1600" u="sng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endParaRPr lang="it-IT" sz="1600" u="sng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Mattino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: inaugurazione della «settimana dell’Emilia-Romagna» nel Padiglione Italia, con la presenza delle massime autorità locali, della Regione ER, delle Organizzazioni imprenditoriali regionali, dei </a:t>
            </a:r>
            <a:r>
              <a:rPr lang="it-IT" sz="1600" dirty="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Clust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-ER, dei Tecnopoli e delle università.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Pomeriggio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: visita ai Padiglioni nazionali più interessanti dell’Expo.</a:t>
            </a:r>
          </a:p>
          <a:p>
            <a:endParaRPr lang="it-IT" sz="1600" b="1" u="sng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r>
              <a:rPr lang="it-IT" sz="1600" b="1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Lunedì 22 settembre</a:t>
            </a:r>
          </a:p>
          <a:p>
            <a:endParaRPr lang="it-IT" sz="1600" b="1" u="sng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Iniziative di networking con operatori economici locali, dentro e fuori ad Expo, tra cui un importante networking con grandi imprese giapponesi </a:t>
            </a:r>
            <a:r>
              <a:rPr lang="it-IT" sz="1600" i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(programma è in fase di definizione).</a:t>
            </a:r>
          </a:p>
          <a:p>
            <a:endParaRPr lang="it-IT" sz="1600" i="1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Scadenza per manifestare l’interesse a questa fase: </a:t>
            </a:r>
            <a:r>
              <a:rPr lang="it-IT" u="sng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10 luglio 2025</a:t>
            </a:r>
          </a:p>
          <a:p>
            <a:endParaRPr lang="it-IT" sz="16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endParaRPr lang="it-IT" sz="1600" dirty="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7" name="Segnaposto numero diapositiva 8">
            <a:extLst>
              <a:ext uri="{FF2B5EF4-FFF2-40B4-BE49-F238E27FC236}">
                <a16:creationId xmlns:a16="http://schemas.microsoft.com/office/drawing/2014/main" id="{A456D4CB-9F9E-9C82-6E37-7C01C9A1E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E60DB33-D952-4D54-8234-BE70FA280CC1}" type="slidenum">
              <a:rPr lang="it-IT" smtClean="0"/>
              <a:t>8</a:t>
            </a:fld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C8DE90A-619B-2DD4-6FC2-FA7DFF0D9DC6}"/>
              </a:ext>
            </a:extLst>
          </p:cNvPr>
          <p:cNvSpPr txBox="1"/>
          <p:nvPr/>
        </p:nvSpPr>
        <p:spPr>
          <a:xfrm>
            <a:off x="432418" y="104441"/>
            <a:ext cx="113271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  <a:ea typeface="+mj-ea"/>
                <a:cs typeface="+mj-cs"/>
              </a:rPr>
              <a:t>Osaka, 21-22 SETTEMBRE 2025 | EXPO 2025</a:t>
            </a:r>
            <a:endParaRPr lang="it-IT" sz="2900" b="1" dirty="0">
              <a:solidFill>
                <a:schemeClr val="accent1">
                  <a:lumMod val="75000"/>
                </a:schemeClr>
              </a:solidFill>
              <a:latin typeface="Aptos SemiBold" panose="020B0004020202020204" pitchFamily="34" charset="0"/>
              <a:ea typeface="+mj-ea"/>
              <a:cs typeface="+mj-cs"/>
            </a:endParaRPr>
          </a:p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  <a:ea typeface="+mj-ea"/>
                <a:cs typeface="+mj-cs"/>
              </a:rPr>
              <a:t>Incontri nell’ambito della «Settimana dell’Emilia-Romagna»</a:t>
            </a:r>
          </a:p>
        </p:txBody>
      </p:sp>
    </p:spTree>
    <p:extLst>
      <p:ext uri="{BB962C8B-B14F-4D97-AF65-F5344CB8AC3E}">
        <p14:creationId xmlns:p14="http://schemas.microsoft.com/office/powerpoint/2010/main" val="455880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C578324-8EAB-7BCF-5738-E1DFAB86DC4D}"/>
              </a:ext>
            </a:extLst>
          </p:cNvPr>
          <p:cNvSpPr txBox="1"/>
          <p:nvPr/>
        </p:nvSpPr>
        <p:spPr>
          <a:xfrm>
            <a:off x="1680026" y="2065421"/>
            <a:ext cx="883194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Le imprese possono richiedere agli organizzatori un progetto di ricerca partners in Giappone (distributori, produttori, agenti…)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Confindustria incaricherà una qualificata società di sviluppo affari per lo svolgimento del progetto, previa analisi di prefattibilità (gratuita).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Il servizio di ricerca partners è a pagamento, con quotazioni da concordare a seconda della tipologia di ricerca.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it-IT" b="1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Scadenza per segnalare l’interesse a questa opzione: </a:t>
            </a:r>
            <a:r>
              <a:rPr lang="it-IT" b="1" u="sng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30 giugno 2025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FF2FD7B-1857-4D05-C5BC-B642F8F8B37F}"/>
              </a:ext>
            </a:extLst>
          </p:cNvPr>
          <p:cNvSpPr txBox="1"/>
          <p:nvPr/>
        </p:nvSpPr>
        <p:spPr>
          <a:xfrm>
            <a:off x="432418" y="232778"/>
            <a:ext cx="113271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ExtraBold" panose="020B0004020202020204" pitchFamily="34" charset="0"/>
                <a:ea typeface="+mj-ea"/>
                <a:cs typeface="+mj-cs"/>
              </a:rPr>
              <a:t>PROGETTO DI RICERCA PARTNER E INCONTRI </a:t>
            </a:r>
          </a:p>
          <a:p>
            <a:pPr lvl="0" algn="ctr" defTabSz="457200">
              <a:defRPr/>
            </a:pPr>
            <a:r>
              <a:rPr lang="it-IT" sz="2900" b="1" dirty="0">
                <a:solidFill>
                  <a:schemeClr val="accent1">
                    <a:lumMod val="75000"/>
                  </a:schemeClr>
                </a:solidFill>
                <a:latin typeface="Aptos SemiBold" panose="020B0004020202020204" pitchFamily="34" charset="0"/>
                <a:ea typeface="+mj-ea"/>
                <a:cs typeface="+mj-cs"/>
              </a:rPr>
              <a:t>Opzione aggiuntiva su richiesta</a:t>
            </a:r>
          </a:p>
        </p:txBody>
      </p:sp>
    </p:spTree>
    <p:extLst>
      <p:ext uri="{BB962C8B-B14F-4D97-AF65-F5344CB8AC3E}">
        <p14:creationId xmlns:p14="http://schemas.microsoft.com/office/powerpoint/2010/main" val="1255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A6A298-CF4A-4BE0-BF3E-4C2A15FE5479}"/>
              </a:ext>
            </a:extLst>
          </p:cNvPr>
          <p:cNvSpPr txBox="1"/>
          <p:nvPr/>
        </p:nvSpPr>
        <p:spPr>
          <a:xfrm>
            <a:off x="1050758" y="1132953"/>
            <a:ext cx="10090483" cy="830997"/>
          </a:xfrm>
          <a:prstGeom prst="rect">
            <a:avLst/>
          </a:prstGeom>
          <a:solidFill>
            <a:srgbClr val="66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</a:rPr>
              <a:t>Confindustria coordinerà e accompagnerà la delegazione organizzando e coordinando gli aspetti logistici, il soggiorno e trasferimenti locali in Giappone.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77A3AE8-FAC1-4EBE-9CC9-2C148210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704" y="2542466"/>
            <a:ext cx="6986592" cy="91460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8BA09FB-363C-4B83-A7AF-61DC6CE305C8}"/>
              </a:ext>
            </a:extLst>
          </p:cNvPr>
          <p:cNvSpPr txBox="1"/>
          <p:nvPr/>
        </p:nvSpPr>
        <p:spPr>
          <a:xfrm>
            <a:off x="1588956" y="3886083"/>
            <a:ext cx="901408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 ulteriori informazioni: </a:t>
            </a:r>
          </a:p>
          <a:p>
            <a:pPr algn="ctr"/>
            <a:endParaRPr lang="it-IT" sz="2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it-IT" sz="2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Lara Piraccini </a:t>
            </a:r>
            <a:r>
              <a:rPr lang="it-IT" sz="2500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lpiraccini@confindustriaromagna.it</a:t>
            </a:r>
            <a:endParaRPr lang="it-IT" sz="2500" b="1" dirty="0">
              <a:solidFill>
                <a:srgbClr val="0000FF"/>
              </a:solidFill>
            </a:endParaRPr>
          </a:p>
          <a:p>
            <a:pPr algn="ctr"/>
            <a:endParaRPr lang="it-IT" sz="2500" b="1" dirty="0">
              <a:solidFill>
                <a:srgbClr val="0000FF"/>
              </a:solidFill>
            </a:endParaRPr>
          </a:p>
          <a:p>
            <a:pPr algn="ctr"/>
            <a:r>
              <a:rPr lang="it-IT" sz="2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Rocco Marcuccio </a:t>
            </a:r>
            <a:r>
              <a:rPr lang="it-IT" sz="2500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r.marcuccio@confind.emr.it</a:t>
            </a:r>
            <a:r>
              <a:rPr lang="it-IT" sz="2500" b="1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76370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1198</Words>
  <Application>Microsoft Office PowerPoint</Application>
  <PresentationFormat>Widescreen</PresentationFormat>
  <Paragraphs>152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9" baseType="lpstr">
      <vt:lpstr>Aptos</vt:lpstr>
      <vt:lpstr>Aptos ExtraBold</vt:lpstr>
      <vt:lpstr>Aptos SemiBold</vt:lpstr>
      <vt:lpstr>Arial</vt:lpstr>
      <vt:lpstr>Calibri</vt:lpstr>
      <vt:lpstr>Calibri Light</vt:lpstr>
      <vt:lpstr>Wingdings</vt:lpstr>
      <vt:lpstr>Wingdings 2</vt:lpstr>
      <vt:lpstr>Tema di Office</vt:lpstr>
      <vt:lpstr>Presentazione standard di PowerPoint</vt:lpstr>
      <vt:lpstr>Presentazione standard di PowerPoint</vt:lpstr>
      <vt:lpstr>IMPORT-EXPORT Italia-Giappone settore macchinari-automazione  e focus su Emilia-Romagna negli ultimi 10 anni</vt:lpstr>
      <vt:lpstr>MISSIONE A TOKYO E OSAKA 17-22 Settembre 2024 Settore Meccanica - Automazione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   “Pagamenti internazionali e   impossibilità sopravvenuta”</dc:title>
  <dc:creator>Giulia Fornasari</dc:creator>
  <cp:lastModifiedBy>Giulia Fornasari</cp:lastModifiedBy>
  <cp:revision>51</cp:revision>
  <dcterms:created xsi:type="dcterms:W3CDTF">2020-03-27T09:46:15Z</dcterms:created>
  <dcterms:modified xsi:type="dcterms:W3CDTF">2025-06-13T10:32:21Z</dcterms:modified>
</cp:coreProperties>
</file>